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2" r:id="rId3"/>
    <p:sldId id="263" r:id="rId4"/>
    <p:sldId id="264" r:id="rId5"/>
    <p:sldId id="265" r:id="rId6"/>
    <p:sldId id="266" r:id="rId7"/>
    <p:sldId id="261" r:id="rId8"/>
    <p:sldId id="257" r:id="rId9"/>
    <p:sldId id="259" r:id="rId10"/>
    <p:sldId id="258" r:id="rId11"/>
    <p:sldId id="260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90" d="100"/>
          <a:sy n="90" d="100"/>
        </p:scale>
        <p:origin x="4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C8DD0A-0EC4-4C21-BC21-EF3A3C55A673}" type="doc">
      <dgm:prSet loTypeId="urn:microsoft.com/office/officeart/2005/8/layout/pyramid1" loCatId="pyramid" qsTypeId="urn:microsoft.com/office/officeart/2005/8/quickstyle/3d3" qsCatId="3D" csTypeId="urn:microsoft.com/office/officeart/2005/8/colors/accent1_2" csCatId="accent1" phldr="1"/>
      <dgm:spPr/>
    </dgm:pt>
    <dgm:pt modelId="{B95C192E-2F96-4439-BC0B-2AB11EBC496F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pPr>
            <a:buFont typeface="Wingdings" panose="05000000000000000000" pitchFamily="2" charset="2"/>
            <a:buChar char="v"/>
          </a:pPr>
          <a:r>
            <a:rPr lang="en-US" sz="2400" dirty="0"/>
            <a:t>“What are</a:t>
          </a:r>
        </a:p>
        <a:p>
          <a:pPr>
            <a:buFont typeface="Wingdings" panose="05000000000000000000" pitchFamily="2" charset="2"/>
            <a:buChar char="v"/>
          </a:pPr>
          <a:r>
            <a:rPr lang="en-US" sz="2400" dirty="0"/>
            <a:t>fuel prices</a:t>
          </a:r>
        </a:p>
        <a:p>
          <a:pPr>
            <a:buFont typeface="Wingdings" panose="05000000000000000000" pitchFamily="2" charset="2"/>
            <a:buChar char="v"/>
          </a:pPr>
          <a:r>
            <a:rPr lang="en-US" sz="2400" dirty="0"/>
            <a:t>going to look like?”</a:t>
          </a:r>
        </a:p>
      </dgm:t>
    </dgm:pt>
    <dgm:pt modelId="{A9C118D8-7488-4E4B-BF56-6AAE30BBDCDC}" type="parTrans" cxnId="{5E078913-4A1B-48B4-AF1C-63A098CA0C8D}">
      <dgm:prSet/>
      <dgm:spPr/>
      <dgm:t>
        <a:bodyPr/>
        <a:lstStyle/>
        <a:p>
          <a:endParaRPr lang="en-US"/>
        </a:p>
      </dgm:t>
    </dgm:pt>
    <dgm:pt modelId="{C6885459-EAB6-41DF-A11E-39BB83C8AB70}" type="sibTrans" cxnId="{5E078913-4A1B-48B4-AF1C-63A098CA0C8D}">
      <dgm:prSet/>
      <dgm:spPr/>
      <dgm:t>
        <a:bodyPr/>
        <a:lstStyle/>
        <a:p>
          <a:endParaRPr lang="en-US"/>
        </a:p>
      </dgm:t>
    </dgm:pt>
    <dgm:pt modelId="{534E22DA-1C35-4116-992C-A82B0A088658}">
      <dgm:prSet phldrT="[Text]" custT="1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sz="3200" dirty="0"/>
            <a:t>“What is consumer demand for each type of route going to look like?”</a:t>
          </a:r>
        </a:p>
      </dgm:t>
    </dgm:pt>
    <dgm:pt modelId="{5CECE253-25BA-4625-9CD3-F74FBA381FE5}" type="parTrans" cxnId="{EE2C69DA-FB88-42CB-90AE-0C58FF78C157}">
      <dgm:prSet/>
      <dgm:spPr/>
      <dgm:t>
        <a:bodyPr/>
        <a:lstStyle/>
        <a:p>
          <a:endParaRPr lang="en-US"/>
        </a:p>
      </dgm:t>
    </dgm:pt>
    <dgm:pt modelId="{38CD9B70-2578-4D51-AB38-D67CA0D2CB30}" type="sibTrans" cxnId="{EE2C69DA-FB88-42CB-90AE-0C58FF78C157}">
      <dgm:prSet/>
      <dgm:spPr/>
      <dgm:t>
        <a:bodyPr/>
        <a:lstStyle/>
        <a:p>
          <a:endParaRPr lang="en-US"/>
        </a:p>
      </dgm:t>
    </dgm:pt>
    <dgm:pt modelId="{9A9DE338-D761-450C-8282-4677851D732C}">
      <dgm:prSet custT="1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pPr>
            <a:buFont typeface="Wingdings" panose="05000000000000000000" pitchFamily="2" charset="2"/>
            <a:buChar char="v"/>
          </a:pPr>
          <a:r>
            <a:rPr lang="en-US" sz="2000" dirty="0"/>
            <a:t>“What is</a:t>
          </a:r>
        </a:p>
        <a:p>
          <a:pPr>
            <a:buFont typeface="Wingdings" panose="05000000000000000000" pitchFamily="2" charset="2"/>
            <a:buChar char="v"/>
          </a:pPr>
          <a:r>
            <a:rPr lang="en-US" sz="2000" dirty="0"/>
            <a:t>customer volume</a:t>
          </a:r>
        </a:p>
        <a:p>
          <a:pPr>
            <a:buFont typeface="Wingdings" panose="05000000000000000000" pitchFamily="2" charset="2"/>
            <a:buChar char="v"/>
          </a:pPr>
          <a:r>
            <a:rPr lang="en-US" sz="2000" dirty="0"/>
            <a:t>going to look like?”</a:t>
          </a:r>
        </a:p>
      </dgm:t>
    </dgm:pt>
    <dgm:pt modelId="{C096D961-4A25-4626-A7D8-41BA7D0FA801}" type="parTrans" cxnId="{69CC39CA-71F6-4671-A665-45B0BFA06851}">
      <dgm:prSet/>
      <dgm:spPr/>
      <dgm:t>
        <a:bodyPr/>
        <a:lstStyle/>
        <a:p>
          <a:endParaRPr lang="en-US"/>
        </a:p>
      </dgm:t>
    </dgm:pt>
    <dgm:pt modelId="{C98BBE13-57BA-4988-9588-F118BAC0B302}" type="sibTrans" cxnId="{69CC39CA-71F6-4671-A665-45B0BFA06851}">
      <dgm:prSet/>
      <dgm:spPr/>
      <dgm:t>
        <a:bodyPr/>
        <a:lstStyle/>
        <a:p>
          <a:endParaRPr lang="en-US"/>
        </a:p>
      </dgm:t>
    </dgm:pt>
    <dgm:pt modelId="{A2D964B8-4F00-4A9F-9BE1-019706292036}" type="pres">
      <dgm:prSet presAssocID="{EFC8DD0A-0EC4-4C21-BC21-EF3A3C55A673}" presName="Name0" presStyleCnt="0">
        <dgm:presLayoutVars>
          <dgm:dir/>
          <dgm:animLvl val="lvl"/>
          <dgm:resizeHandles val="exact"/>
        </dgm:presLayoutVars>
      </dgm:prSet>
      <dgm:spPr/>
    </dgm:pt>
    <dgm:pt modelId="{68D0902D-F6DF-4D42-B489-F3346A04A8B6}" type="pres">
      <dgm:prSet presAssocID="{9A9DE338-D761-450C-8282-4677851D732C}" presName="Name8" presStyleCnt="0"/>
      <dgm:spPr/>
    </dgm:pt>
    <dgm:pt modelId="{CA992E99-66C7-4ACC-B89F-752BC9B54A54}" type="pres">
      <dgm:prSet presAssocID="{9A9DE338-D761-450C-8282-4677851D732C}" presName="level" presStyleLbl="node1" presStyleIdx="0" presStyleCnt="3" custScaleX="121025" custLinFactNeighborX="-1577" custLinFactNeighborY="1958">
        <dgm:presLayoutVars>
          <dgm:chMax val="1"/>
          <dgm:bulletEnabled val="1"/>
        </dgm:presLayoutVars>
      </dgm:prSet>
      <dgm:spPr/>
    </dgm:pt>
    <dgm:pt modelId="{6202E1C1-9CF3-4455-8046-46F84711B189}" type="pres">
      <dgm:prSet presAssocID="{9A9DE338-D761-450C-8282-4677851D732C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6093B1A-10DD-4873-AD33-379609231021}" type="pres">
      <dgm:prSet presAssocID="{B95C192E-2F96-4439-BC0B-2AB11EBC496F}" presName="Name8" presStyleCnt="0"/>
      <dgm:spPr/>
    </dgm:pt>
    <dgm:pt modelId="{2F2ABAC7-4F99-4B23-A8ED-803CF83ADCBC}" type="pres">
      <dgm:prSet presAssocID="{B95C192E-2F96-4439-BC0B-2AB11EBC496F}" presName="level" presStyleLbl="node1" presStyleIdx="1" presStyleCnt="3" custScaleX="96386">
        <dgm:presLayoutVars>
          <dgm:chMax val="1"/>
          <dgm:bulletEnabled val="1"/>
        </dgm:presLayoutVars>
      </dgm:prSet>
      <dgm:spPr/>
    </dgm:pt>
    <dgm:pt modelId="{FF509A24-C6E5-45EB-98D3-604C7813AECB}" type="pres">
      <dgm:prSet presAssocID="{B95C192E-2F96-4439-BC0B-2AB11EBC496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8E7F615-50DB-45E1-9E30-40B4ECBDBECA}" type="pres">
      <dgm:prSet presAssocID="{534E22DA-1C35-4116-992C-A82B0A088658}" presName="Name8" presStyleCnt="0"/>
      <dgm:spPr/>
    </dgm:pt>
    <dgm:pt modelId="{85200DA5-EFBD-4DA9-8555-D89D2615AD8D}" type="pres">
      <dgm:prSet presAssocID="{534E22DA-1C35-4116-992C-A82B0A088658}" presName="level" presStyleLbl="node1" presStyleIdx="2" presStyleCnt="3" custScaleX="100000" custLinFactNeighborX="-4681" custLinFactNeighborY="8327">
        <dgm:presLayoutVars>
          <dgm:chMax val="1"/>
          <dgm:bulletEnabled val="1"/>
        </dgm:presLayoutVars>
      </dgm:prSet>
      <dgm:spPr/>
    </dgm:pt>
    <dgm:pt modelId="{11C39257-C99D-4104-AECA-2EE2FDDA9C0A}" type="pres">
      <dgm:prSet presAssocID="{534E22DA-1C35-4116-992C-A82B0A088658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5E078913-4A1B-48B4-AF1C-63A098CA0C8D}" srcId="{EFC8DD0A-0EC4-4C21-BC21-EF3A3C55A673}" destId="{B95C192E-2F96-4439-BC0B-2AB11EBC496F}" srcOrd="1" destOrd="0" parTransId="{A9C118D8-7488-4E4B-BF56-6AAE30BBDCDC}" sibTransId="{C6885459-EAB6-41DF-A11E-39BB83C8AB70}"/>
    <dgm:cxn modelId="{F71D753F-C40C-458F-AB04-F90CE8C0005D}" type="presOf" srcId="{9A9DE338-D761-450C-8282-4677851D732C}" destId="{6202E1C1-9CF3-4455-8046-46F84711B189}" srcOrd="1" destOrd="0" presId="urn:microsoft.com/office/officeart/2005/8/layout/pyramid1"/>
    <dgm:cxn modelId="{69CC8A5D-A955-44D5-82D8-07FE53AA9EC6}" type="presOf" srcId="{B95C192E-2F96-4439-BC0B-2AB11EBC496F}" destId="{FF509A24-C6E5-45EB-98D3-604C7813AECB}" srcOrd="1" destOrd="0" presId="urn:microsoft.com/office/officeart/2005/8/layout/pyramid1"/>
    <dgm:cxn modelId="{E866C873-562F-457C-A14D-2BE15ACD91D3}" type="presOf" srcId="{B95C192E-2F96-4439-BC0B-2AB11EBC496F}" destId="{2F2ABAC7-4F99-4B23-A8ED-803CF83ADCBC}" srcOrd="0" destOrd="0" presId="urn:microsoft.com/office/officeart/2005/8/layout/pyramid1"/>
    <dgm:cxn modelId="{256A727A-BE20-48E5-BE6C-DE1075AC0396}" type="presOf" srcId="{EFC8DD0A-0EC4-4C21-BC21-EF3A3C55A673}" destId="{A2D964B8-4F00-4A9F-9BE1-019706292036}" srcOrd="0" destOrd="0" presId="urn:microsoft.com/office/officeart/2005/8/layout/pyramid1"/>
    <dgm:cxn modelId="{9D0FD07A-FBD2-4079-BA7D-3C89E22CE6EB}" type="presOf" srcId="{534E22DA-1C35-4116-992C-A82B0A088658}" destId="{85200DA5-EFBD-4DA9-8555-D89D2615AD8D}" srcOrd="0" destOrd="0" presId="urn:microsoft.com/office/officeart/2005/8/layout/pyramid1"/>
    <dgm:cxn modelId="{41BB66B1-A5AB-49CC-BFF6-919CF2C28F8C}" type="presOf" srcId="{534E22DA-1C35-4116-992C-A82B0A088658}" destId="{11C39257-C99D-4104-AECA-2EE2FDDA9C0A}" srcOrd="1" destOrd="0" presId="urn:microsoft.com/office/officeart/2005/8/layout/pyramid1"/>
    <dgm:cxn modelId="{37DB50BA-C238-4B16-B8A1-56E7CBB6C959}" type="presOf" srcId="{9A9DE338-D761-450C-8282-4677851D732C}" destId="{CA992E99-66C7-4ACC-B89F-752BC9B54A54}" srcOrd="0" destOrd="0" presId="urn:microsoft.com/office/officeart/2005/8/layout/pyramid1"/>
    <dgm:cxn modelId="{69CC39CA-71F6-4671-A665-45B0BFA06851}" srcId="{EFC8DD0A-0EC4-4C21-BC21-EF3A3C55A673}" destId="{9A9DE338-D761-450C-8282-4677851D732C}" srcOrd="0" destOrd="0" parTransId="{C096D961-4A25-4626-A7D8-41BA7D0FA801}" sibTransId="{C98BBE13-57BA-4988-9588-F118BAC0B302}"/>
    <dgm:cxn modelId="{EE2C69DA-FB88-42CB-90AE-0C58FF78C157}" srcId="{EFC8DD0A-0EC4-4C21-BC21-EF3A3C55A673}" destId="{534E22DA-1C35-4116-992C-A82B0A088658}" srcOrd="2" destOrd="0" parTransId="{5CECE253-25BA-4625-9CD3-F74FBA381FE5}" sibTransId="{38CD9B70-2578-4D51-AB38-D67CA0D2CB30}"/>
    <dgm:cxn modelId="{BEB9D477-53F2-4D69-8B25-56BBCBEDC0A3}" type="presParOf" srcId="{A2D964B8-4F00-4A9F-9BE1-019706292036}" destId="{68D0902D-F6DF-4D42-B489-F3346A04A8B6}" srcOrd="0" destOrd="0" presId="urn:microsoft.com/office/officeart/2005/8/layout/pyramid1"/>
    <dgm:cxn modelId="{A5D389D1-1A0C-492D-BE0B-F938BC4CA788}" type="presParOf" srcId="{68D0902D-F6DF-4D42-B489-F3346A04A8B6}" destId="{CA992E99-66C7-4ACC-B89F-752BC9B54A54}" srcOrd="0" destOrd="0" presId="urn:microsoft.com/office/officeart/2005/8/layout/pyramid1"/>
    <dgm:cxn modelId="{F3D17628-453B-4AE5-9912-558518B9F3F2}" type="presParOf" srcId="{68D0902D-F6DF-4D42-B489-F3346A04A8B6}" destId="{6202E1C1-9CF3-4455-8046-46F84711B189}" srcOrd="1" destOrd="0" presId="urn:microsoft.com/office/officeart/2005/8/layout/pyramid1"/>
    <dgm:cxn modelId="{60FE40F7-E819-4185-84F2-E01B482A0C76}" type="presParOf" srcId="{A2D964B8-4F00-4A9F-9BE1-019706292036}" destId="{C6093B1A-10DD-4873-AD33-379609231021}" srcOrd="1" destOrd="0" presId="urn:microsoft.com/office/officeart/2005/8/layout/pyramid1"/>
    <dgm:cxn modelId="{0F7B4878-D2AA-4DE6-BBC6-0030A3E12EED}" type="presParOf" srcId="{C6093B1A-10DD-4873-AD33-379609231021}" destId="{2F2ABAC7-4F99-4B23-A8ED-803CF83ADCBC}" srcOrd="0" destOrd="0" presId="urn:microsoft.com/office/officeart/2005/8/layout/pyramid1"/>
    <dgm:cxn modelId="{7675DB92-BC15-433C-AA37-56A2B9FC3168}" type="presParOf" srcId="{C6093B1A-10DD-4873-AD33-379609231021}" destId="{FF509A24-C6E5-45EB-98D3-604C7813AECB}" srcOrd="1" destOrd="0" presId="urn:microsoft.com/office/officeart/2005/8/layout/pyramid1"/>
    <dgm:cxn modelId="{89F55970-6DAC-4796-BCC4-1AFE36F17CD6}" type="presParOf" srcId="{A2D964B8-4F00-4A9F-9BE1-019706292036}" destId="{48E7F615-50DB-45E1-9E30-40B4ECBDBECA}" srcOrd="2" destOrd="0" presId="urn:microsoft.com/office/officeart/2005/8/layout/pyramid1"/>
    <dgm:cxn modelId="{2E358159-2ED5-4E0F-8A3A-5873C9CA3298}" type="presParOf" srcId="{48E7F615-50DB-45E1-9E30-40B4ECBDBECA}" destId="{85200DA5-EFBD-4DA9-8555-D89D2615AD8D}" srcOrd="0" destOrd="0" presId="urn:microsoft.com/office/officeart/2005/8/layout/pyramid1"/>
    <dgm:cxn modelId="{5E357A7A-DD8C-4C88-8A2F-3A7EA1CDAB2F}" type="presParOf" srcId="{48E7F615-50DB-45E1-9E30-40B4ECBDBECA}" destId="{11C39257-C99D-4104-AECA-2EE2FDDA9C0A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992E99-66C7-4ACC-B89F-752BC9B54A54}">
      <dsp:nvSpPr>
        <dsp:cNvPr id="0" name=""/>
        <dsp:cNvSpPr/>
      </dsp:nvSpPr>
      <dsp:spPr>
        <a:xfrm>
          <a:off x="2371056" y="39832"/>
          <a:ext cx="3264196" cy="2034362"/>
        </a:xfrm>
        <a:prstGeom prst="trapezoid">
          <a:avLst>
            <a:gd name="adj" fmla="val 66289"/>
          </a:avLst>
        </a:prstGeom>
        <a:solidFill>
          <a:schemeClr val="accent2">
            <a:lumMod val="40000"/>
            <a:lumOff val="6000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000" kern="1200" dirty="0"/>
            <a:t>“What is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000" kern="1200" dirty="0"/>
            <a:t>customer volume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000" kern="1200" dirty="0"/>
            <a:t>going to look like?”</a:t>
          </a:r>
        </a:p>
      </dsp:txBody>
      <dsp:txXfrm>
        <a:off x="2371056" y="39832"/>
        <a:ext cx="3264196" cy="2034362"/>
      </dsp:txXfrm>
    </dsp:sp>
    <dsp:sp modelId="{2F2ABAC7-4F99-4B23-A8ED-803CF83ADCBC}">
      <dsp:nvSpPr>
        <dsp:cNvPr id="0" name=""/>
        <dsp:cNvSpPr/>
      </dsp:nvSpPr>
      <dsp:spPr>
        <a:xfrm>
          <a:off x="1446036" y="2034362"/>
          <a:ext cx="5199303" cy="2034362"/>
        </a:xfrm>
        <a:prstGeom prst="trapezoid">
          <a:avLst>
            <a:gd name="adj" fmla="val 66289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400" kern="1200" dirty="0"/>
            <a:t>“What are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400" kern="1200" dirty="0"/>
            <a:t>fuel prices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400" kern="1200" dirty="0"/>
            <a:t>going to look like?”</a:t>
          </a:r>
        </a:p>
      </dsp:txBody>
      <dsp:txXfrm>
        <a:off x="2355914" y="2034362"/>
        <a:ext cx="3379547" cy="2034362"/>
      </dsp:txXfrm>
    </dsp:sp>
    <dsp:sp modelId="{85200DA5-EFBD-4DA9-8555-D89D2615AD8D}">
      <dsp:nvSpPr>
        <dsp:cNvPr id="0" name=""/>
        <dsp:cNvSpPr/>
      </dsp:nvSpPr>
      <dsp:spPr>
        <a:xfrm>
          <a:off x="0" y="4068725"/>
          <a:ext cx="8091377" cy="2034362"/>
        </a:xfrm>
        <a:prstGeom prst="trapezoid">
          <a:avLst>
            <a:gd name="adj" fmla="val 66289"/>
          </a:avLst>
        </a:prstGeom>
        <a:solidFill>
          <a:schemeClr val="accent2">
            <a:lumMod val="7500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“What is consumer demand for each type of route going to look like?”</a:t>
          </a:r>
        </a:p>
      </dsp:txBody>
      <dsp:txXfrm>
        <a:off x="1415990" y="4068725"/>
        <a:ext cx="5259395" cy="2034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25400" ty="6350" sx="71000" sy="7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943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37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553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52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25400" ty="6350" sx="71000" sy="7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315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10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971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67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94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650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/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822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ED1C14C-A143-42F5-B247-D0E800131009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2180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E041B9-7334-49CD-A0FE-0D1D8971DEE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33402" y="0"/>
            <a:ext cx="7125196" cy="4595751"/>
          </a:xfrm>
          <a:prstGeom prst="rect">
            <a:avLst/>
          </a:prstGeom>
        </p:spPr>
      </p:pic>
      <p:sp>
        <p:nvSpPr>
          <p:cNvPr id="2" name="slide1">
            <a:extLst>
              <a:ext uri="{FF2B5EF4-FFF2-40B4-BE49-F238E27FC236}">
                <a16:creationId xmlns:a16="http://schemas.microsoft.com/office/drawing/2014/main" id="{7296C514-8B77-49BB-A374-7FFBF470F2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>
            <a:normAutofit/>
          </a:bodyPr>
          <a:lstStyle/>
          <a:p>
            <a:pPr algn="ctr"/>
            <a:br>
              <a:rPr lang="en-US" dirty="0"/>
            </a:br>
            <a:r>
              <a:rPr lang="en-US" dirty="0"/>
              <a:t>Logistics on the Old Backroads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D21701F7-546B-4316-9C1F-44F6ED3258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>
            <a:normAutofit lnSpcReduction="10000"/>
          </a:bodyPr>
          <a:lstStyle/>
          <a:p>
            <a:r>
              <a:rPr lang="en-US" dirty="0"/>
              <a:t>Business Intelligence w/</a:t>
            </a:r>
          </a:p>
          <a:p>
            <a:r>
              <a:rPr lang="en-US" dirty="0"/>
              <a:t>Professor Josh Bell, MBA</a:t>
            </a:r>
          </a:p>
          <a:p>
            <a:endParaRPr lang="en-US" dirty="0"/>
          </a:p>
          <a:p>
            <a:r>
              <a:rPr lang="en-US" dirty="0"/>
              <a:t>Presentation by</a:t>
            </a:r>
          </a:p>
          <a:p>
            <a:r>
              <a:rPr lang="en-US" dirty="0"/>
              <a:t>Chris Wibe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BCEE22-AC03-4570-852A-9627707B22BA}"/>
              </a:ext>
            </a:extLst>
          </p:cNvPr>
          <p:cNvSpPr/>
          <p:nvPr/>
        </p:nvSpPr>
        <p:spPr>
          <a:xfrm>
            <a:off x="1440306" y="4767857"/>
            <a:ext cx="55899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0"/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Backroads Bulletin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6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6">
            <a:extLst>
              <a:ext uri="{FF2B5EF4-FFF2-40B4-BE49-F238E27FC236}">
                <a16:creationId xmlns:a16="http://schemas.microsoft.com/office/drawing/2014/main" id="{A10C41F2-1746-4431-9B52-B9F147A89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custGeom>
            <a:avLst/>
            <a:gdLst>
              <a:gd name="connsiteX0" fmla="*/ 0 w 3096136"/>
              <a:gd name="connsiteY0" fmla="*/ 0 h 5856137"/>
              <a:gd name="connsiteX1" fmla="*/ 3096136 w 3096136"/>
              <a:gd name="connsiteY1" fmla="*/ 0 h 5856137"/>
              <a:gd name="connsiteX2" fmla="*/ 3096136 w 3096136"/>
              <a:gd name="connsiteY2" fmla="*/ 5856137 h 5856137"/>
              <a:gd name="connsiteX3" fmla="*/ 0 w 3096136"/>
              <a:gd name="connsiteY3" fmla="*/ 5856137 h 585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6136" h="5856137">
                <a:moveTo>
                  <a:pt x="0" y="0"/>
                </a:moveTo>
                <a:lnTo>
                  <a:pt x="3096136" y="0"/>
                </a:lnTo>
                <a:lnTo>
                  <a:pt x="3096136" y="5856137"/>
                </a:lnTo>
                <a:lnTo>
                  <a:pt x="0" y="58561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95F8C5-0ED1-4C24-877A-A9E15A1C6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946" y="643461"/>
            <a:ext cx="3036377" cy="5571069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25400" ty="6350" sx="91000" sy="91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84928E-D694-4849-BBAD-D7C7DC405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4020" y="643461"/>
            <a:ext cx="7654513" cy="55710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F75CB-B1CE-43CF-A533-59CBBB6E7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9803" y="4735775"/>
            <a:ext cx="7006998" cy="1245732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CEE52-5168-4415-A15B-1C94DB9C9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9802" y="965864"/>
            <a:ext cx="7006998" cy="3450370"/>
          </a:xfrm>
        </p:spPr>
        <p:txBody>
          <a:bodyPr anchor="b"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FFFF"/>
                </a:solidFill>
              </a:rPr>
              <a:t> A larger city would provide more accessibility to customers via interstate routes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FFFF"/>
                </a:solidFill>
              </a:rPr>
              <a:t> Fuel prices have been rising due to inflation since the company was founded and these prices do not seem correlated with the relocation to Alliance, Nebraska in 1926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FFFF"/>
                </a:solidFill>
              </a:rPr>
              <a:t> Customers prefer interstates to backroads at around a 3:1 ratio, which has not changed in recent years. If anything, backroads are falling out of favor more than ever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9237721-19CF-41B1-AA0A-E1E1A8282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24317" y="4576004"/>
            <a:ext cx="45720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8362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Confetti">
          <a:fgClr>
            <a:schemeClr val="tx2">
              <a:lumMod val="10000"/>
            </a:schemeClr>
          </a:fgClr>
          <a:bgClr>
            <a:schemeClr val="accent1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582E2B9-602B-4C89-AF2C-61089647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25400" ty="6350" sx="71000" sy="7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C72E367-6E37-4C6B-AAC0-CBF9C4B39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270087A-CC08-45ED-92AE-D6F60497A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453BB5-D1B7-41EE-AC92-90D167765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805" y="2923958"/>
            <a:ext cx="3378099" cy="7509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3700" spc="200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7B362-B907-4A71-AE66-2634C753B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806" y="3849539"/>
            <a:ext cx="3378098" cy="23674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Backroads Bulletin should promptly relocate from Alliance to a larger city in Nebraska, such as </a:t>
            </a:r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Scottsbluff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Backroads should not be used any longer for freight traffic and interstate routes should be used to access </a:t>
            </a:r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Denver</a:t>
            </a: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706F9DA-724F-4127-AA77-B019C7AE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0698" y="3765314"/>
            <a:ext cx="32004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E01C882F-1760-4A79-AA91-E70DA208A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150" y="0"/>
            <a:ext cx="75595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31A931-A19A-48B9-A0AC-7E098FE9FE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6" r="2" b="2"/>
          <a:stretch/>
        </p:blipFill>
        <p:spPr>
          <a:xfrm>
            <a:off x="5269228" y="640080"/>
            <a:ext cx="6282691" cy="557881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863CB7F1-0EA8-4948-8761-A69AFFA3AC5F}"/>
              </a:ext>
            </a:extLst>
          </p:cNvPr>
          <p:cNvCxnSpPr>
            <a:cxnSpLocks/>
          </p:cNvCxnSpPr>
          <p:nvPr/>
        </p:nvCxnSpPr>
        <p:spPr>
          <a:xfrm rot="10800000" flipV="1">
            <a:off x="7479323" y="1488830"/>
            <a:ext cx="929614" cy="668677"/>
          </a:xfrm>
          <a:prstGeom prst="curvedConnector3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allout: Left-Right Arrow 26">
            <a:extLst>
              <a:ext uri="{FF2B5EF4-FFF2-40B4-BE49-F238E27FC236}">
                <a16:creationId xmlns:a16="http://schemas.microsoft.com/office/drawing/2014/main" id="{75FDE896-DE92-4583-B0F4-B08042A0325F}"/>
              </a:ext>
            </a:extLst>
          </p:cNvPr>
          <p:cNvSpPr/>
          <p:nvPr/>
        </p:nvSpPr>
        <p:spPr>
          <a:xfrm rot="2378282">
            <a:off x="6928338" y="2368062"/>
            <a:ext cx="550985" cy="429525"/>
          </a:xfrm>
          <a:prstGeom prst="leftRightArrowCallou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C358AD-05BF-429B-B476-77BAB09DCF90}"/>
              </a:ext>
            </a:extLst>
          </p:cNvPr>
          <p:cNvSpPr txBox="1"/>
          <p:nvPr/>
        </p:nvSpPr>
        <p:spPr>
          <a:xfrm>
            <a:off x="6718263" y="5315385"/>
            <a:ext cx="1142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To Denver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6B6B770-90E2-4FD6-AC6C-A4B2DAC1EA24}"/>
              </a:ext>
            </a:extLst>
          </p:cNvPr>
          <p:cNvCxnSpPr/>
          <p:nvPr/>
        </p:nvCxnSpPr>
        <p:spPr>
          <a:xfrm flipH="1">
            <a:off x="6980649" y="5662246"/>
            <a:ext cx="498674" cy="369332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8708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2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20000">
                                      <p:cBhvr>
                                        <p:cTn id="9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973D-F8AB-424A-870C-3BE055EF6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CBD0AE-DE57-4FC0-928E-3614D5791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164" y="1777401"/>
            <a:ext cx="9184559" cy="44953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B564D5-0329-4AB1-BB40-F465C7618E66}"/>
              </a:ext>
            </a:extLst>
          </p:cNvPr>
          <p:cNvSpPr txBox="1"/>
          <p:nvPr/>
        </p:nvSpPr>
        <p:spPr>
          <a:xfrm>
            <a:off x="7101444" y="2576945"/>
            <a:ext cx="3217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  <a:latin typeface="Informal Roman" panose="030604020304060B0204" pitchFamily="66" charset="0"/>
              </a:rPr>
              <a:t>Carhenge, Alliance, NE</a:t>
            </a:r>
          </a:p>
        </p:txBody>
      </p:sp>
    </p:spTree>
    <p:extLst>
      <p:ext uri="{BB962C8B-B14F-4D97-AF65-F5344CB8AC3E}">
        <p14:creationId xmlns:p14="http://schemas.microsoft.com/office/powerpoint/2010/main" val="203488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94B09-85F0-4FC5-AACD-5FE65ED1F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CONSULTING ENGAGEMENT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916A4-50F1-4FFB-98D3-8786BED9B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To recognize the reason for how sales have fallen dramatically following Backroads Bulletin’s recent move to Alliance, Nebraska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To ascertain the precise reason why fewer customers are buying from us and why fuel has become scarce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To gather information regarding customers’ preferences regarding road type, road length, and truck type</a:t>
            </a:r>
          </a:p>
        </p:txBody>
      </p:sp>
    </p:spTree>
    <p:extLst>
      <p:ext uri="{BB962C8B-B14F-4D97-AF65-F5344CB8AC3E}">
        <p14:creationId xmlns:p14="http://schemas.microsoft.com/office/powerpoint/2010/main" val="371110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56512-0332-4145-A7E3-68816A087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TRUCKING in 1908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96784-F2B7-45A2-BDCC-CFB3AF7EC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Back in 1908, transportation of freight was primarily by train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For the transportation industry, the amount of fuel and time necessary for cargo to reach a destination heavily influenced the company’s profitability overall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Railroads dominated the country east of the Mississippi, but further west a small trucking company might compete with the trains since long western railroads were difficult to manage</a:t>
            </a:r>
          </a:p>
        </p:txBody>
      </p:sp>
    </p:spTree>
    <p:extLst>
      <p:ext uri="{BB962C8B-B14F-4D97-AF65-F5344CB8AC3E}">
        <p14:creationId xmlns:p14="http://schemas.microsoft.com/office/powerpoint/2010/main" val="4241034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94AFF-4D74-4098-AA47-B27B6B751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163" y="1042416"/>
            <a:ext cx="4728085" cy="1499616"/>
          </a:xfrm>
        </p:spPr>
        <p:txBody>
          <a:bodyPr>
            <a:normAutofit fontScale="90000"/>
          </a:bodyPr>
          <a:lstStyle/>
          <a:p>
            <a:r>
              <a:rPr lang="en-US" dirty="0"/>
              <a:t>Interview with</a:t>
            </a:r>
            <a:br>
              <a:rPr lang="en-US" dirty="0"/>
            </a:br>
            <a:r>
              <a:rPr lang="en-US" dirty="0"/>
              <a:t>Dr. Schmidt:</a:t>
            </a:r>
            <a:br>
              <a:rPr lang="en-US" dirty="0"/>
            </a:br>
            <a:r>
              <a:rPr lang="en-US" dirty="0"/>
              <a:t>“The Three</a:t>
            </a:r>
            <a:br>
              <a:rPr lang="en-US" dirty="0"/>
            </a:br>
            <a:r>
              <a:rPr lang="en-US" dirty="0"/>
              <a:t>Golden Questions”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5D103-55E2-4B0F-8D7B-331006D11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 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B2F1600-6BB3-4724-A91A-44DD5C8064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9120011"/>
              </p:ext>
            </p:extLst>
          </p:nvPr>
        </p:nvGraphicFramePr>
        <p:xfrm>
          <a:off x="3774558" y="467833"/>
          <a:ext cx="8091377" cy="61030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9728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FEDEE-6A3E-4EE4-BAFF-7F34080A3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855" y="5537227"/>
            <a:ext cx="9720072" cy="1499616"/>
          </a:xfrm>
        </p:spPr>
        <p:txBody>
          <a:bodyPr/>
          <a:lstStyle/>
          <a:p>
            <a:r>
              <a:rPr lang="en-US" dirty="0"/>
              <a:t>DATA MODEL</a:t>
            </a:r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0AE7883E-B2C1-4040-8DEB-6CF186203A3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0" y="0"/>
            <a:ext cx="12203113" cy="5545138"/>
            <a:chOff x="0" y="0"/>
            <a:chExt cx="7687" cy="3493"/>
          </a:xfrm>
          <a:solidFill>
            <a:schemeClr val="bg2">
              <a:lumMod val="20000"/>
              <a:lumOff val="80000"/>
            </a:schemeClr>
          </a:solidFill>
        </p:grpSpPr>
        <p:sp>
          <p:nvSpPr>
            <p:cNvPr id="9" name="AutoShape 3">
              <a:extLst>
                <a:ext uri="{FF2B5EF4-FFF2-40B4-BE49-F238E27FC236}">
                  <a16:creationId xmlns:a16="http://schemas.microsoft.com/office/drawing/2014/main" id="{53209F23-DF1F-412F-B08B-A6754C3A875D}"/>
                </a:ext>
              </a:extLst>
            </p:cNvPr>
            <p:cNvSpPr>
              <a:spLocks noChangeAspect="1" noTextEdit="1"/>
            </p:cNvSpPr>
            <p:nvPr/>
          </p:nvSpPr>
          <p:spPr bwMode="auto">
            <a:xfrm>
              <a:off x="0" y="0"/>
              <a:ext cx="7680" cy="3488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1" name="Group 205">
              <a:extLst>
                <a:ext uri="{FF2B5EF4-FFF2-40B4-BE49-F238E27FC236}">
                  <a16:creationId xmlns:a16="http://schemas.microsoft.com/office/drawing/2014/main" id="{5781D243-C6FA-46C4-B532-CC92E649693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7687" cy="3493"/>
              <a:chOff x="0" y="0"/>
              <a:chExt cx="7687" cy="3493"/>
            </a:xfrm>
            <a:grpFill/>
          </p:grpSpPr>
          <p:sp>
            <p:nvSpPr>
              <p:cNvPr id="100" name="Rectangle 5">
                <a:extLst>
                  <a:ext uri="{FF2B5EF4-FFF2-40B4-BE49-F238E27FC236}">
                    <a16:creationId xmlns:a16="http://schemas.microsoft.com/office/drawing/2014/main" id="{9147E176-26F9-46E9-AA12-ACB7C389E1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7687" cy="3493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Rectangle 6">
                <a:extLst>
                  <a:ext uri="{FF2B5EF4-FFF2-40B4-BE49-F238E27FC236}">
                    <a16:creationId xmlns:a16="http://schemas.microsoft.com/office/drawing/2014/main" id="{31CD7782-1F61-4928-B569-8CA461FA57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9" y="1036"/>
                <a:ext cx="7" cy="152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Rectangle 7">
                <a:extLst>
                  <a:ext uri="{FF2B5EF4-FFF2-40B4-BE49-F238E27FC236}">
                    <a16:creationId xmlns:a16="http://schemas.microsoft.com/office/drawing/2014/main" id="{CA767AA2-3F4B-40F9-BBD4-BBDD81E952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2560"/>
                <a:ext cx="1529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Rectangle 8">
                <a:extLst>
                  <a:ext uri="{FF2B5EF4-FFF2-40B4-BE49-F238E27FC236}">
                    <a16:creationId xmlns:a16="http://schemas.microsoft.com/office/drawing/2014/main" id="{04C1CFD6-6BD5-4C7D-9E93-7AA0C6F6B2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036"/>
                <a:ext cx="7" cy="15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Rectangle 9">
                <a:extLst>
                  <a:ext uri="{FF2B5EF4-FFF2-40B4-BE49-F238E27FC236}">
                    <a16:creationId xmlns:a16="http://schemas.microsoft.com/office/drawing/2014/main" id="{ED55F5C0-F7E7-4B73-AE2D-38EBF1EB65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" y="1036"/>
                <a:ext cx="1522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Rectangle 10">
                <a:extLst>
                  <a:ext uri="{FF2B5EF4-FFF2-40B4-BE49-F238E27FC236}">
                    <a16:creationId xmlns:a16="http://schemas.microsoft.com/office/drawing/2014/main" id="{EE7A7FFA-56A5-423E-B473-8AA8C1AEA2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8" y="1041"/>
                <a:ext cx="21" cy="15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Rectangle 11">
                <a:extLst>
                  <a:ext uri="{FF2B5EF4-FFF2-40B4-BE49-F238E27FC236}">
                    <a16:creationId xmlns:a16="http://schemas.microsoft.com/office/drawing/2014/main" id="{ABADB6CF-3554-4338-BCAB-72C6DC774A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" y="2544"/>
                <a:ext cx="1501" cy="1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Rectangle 12">
                <a:extLst>
                  <a:ext uri="{FF2B5EF4-FFF2-40B4-BE49-F238E27FC236}">
                    <a16:creationId xmlns:a16="http://schemas.microsoft.com/office/drawing/2014/main" id="{4B2980D5-A50A-46D6-A9FF-0C8E9B319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" y="1041"/>
                <a:ext cx="21" cy="1503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Rectangle 13">
                <a:extLst>
                  <a:ext uri="{FF2B5EF4-FFF2-40B4-BE49-F238E27FC236}">
                    <a16:creationId xmlns:a16="http://schemas.microsoft.com/office/drawing/2014/main" id="{1F0D1816-8C21-4D58-BD10-F0091B74D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" y="1041"/>
                <a:ext cx="1480" cy="1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Rectangle 14">
                <a:extLst>
                  <a:ext uri="{FF2B5EF4-FFF2-40B4-BE49-F238E27FC236}">
                    <a16:creationId xmlns:a16="http://schemas.microsoft.com/office/drawing/2014/main" id="{0DDFD688-2989-4208-9B4F-763D5BA76B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" y="1057"/>
                <a:ext cx="571" cy="134"/>
              </a:xfrm>
              <a:prstGeom prst="rect">
                <a:avLst/>
              </a:prstGeom>
              <a:solidFill>
                <a:srgbClr val="FFFF00"/>
              </a:solidFill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1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Customer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0" name="Rectangle 15">
                <a:extLst>
                  <a:ext uri="{FF2B5EF4-FFF2-40B4-BE49-F238E27FC236}">
                    <a16:creationId xmlns:a16="http://schemas.microsoft.com/office/drawing/2014/main" id="{3916A37A-BD68-4D81-90B7-2B08C0C146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8" y="1164"/>
                <a:ext cx="7" cy="138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Rectangle 16">
                <a:extLst>
                  <a:ext uri="{FF2B5EF4-FFF2-40B4-BE49-F238E27FC236}">
                    <a16:creationId xmlns:a16="http://schemas.microsoft.com/office/drawing/2014/main" id="{5F25E00A-E155-464B-80CA-D73738F907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" y="2544"/>
                <a:ext cx="1487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Rectangle 17">
                <a:extLst>
                  <a:ext uri="{FF2B5EF4-FFF2-40B4-BE49-F238E27FC236}">
                    <a16:creationId xmlns:a16="http://schemas.microsoft.com/office/drawing/2014/main" id="{82C587EB-B1C0-4A48-8C40-FBE484863B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" y="1164"/>
                <a:ext cx="7" cy="138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Rectangle 18">
                <a:extLst>
                  <a:ext uri="{FF2B5EF4-FFF2-40B4-BE49-F238E27FC236}">
                    <a16:creationId xmlns:a16="http://schemas.microsoft.com/office/drawing/2014/main" id="{A2B2C853-7773-496B-BBD2-0750F201FE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" y="1164"/>
                <a:ext cx="1480" cy="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Rectangle 19">
                <a:extLst>
                  <a:ext uri="{FF2B5EF4-FFF2-40B4-BE49-F238E27FC236}">
                    <a16:creationId xmlns:a16="http://schemas.microsoft.com/office/drawing/2014/main" id="{037B1D06-F4BB-4062-AFC1-472B0DE189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" y="1164"/>
                <a:ext cx="1480" cy="138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Rectangle 20">
                <a:extLst>
                  <a:ext uri="{FF2B5EF4-FFF2-40B4-BE49-F238E27FC236}">
                    <a16:creationId xmlns:a16="http://schemas.microsoft.com/office/drawing/2014/main" id="{8947A45E-B761-4844-A7DA-23C9514775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" y="1164"/>
                <a:ext cx="1480" cy="138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Rectangle 21">
                <a:extLst>
                  <a:ext uri="{FF2B5EF4-FFF2-40B4-BE49-F238E27FC236}">
                    <a16:creationId xmlns:a16="http://schemas.microsoft.com/office/drawing/2014/main" id="{3228B676-BABB-4DEC-9B12-35F63A275A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" y="1170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1046" name="Picture 22">
                <a:extLst>
                  <a:ext uri="{FF2B5EF4-FFF2-40B4-BE49-F238E27FC236}">
                    <a16:creationId xmlns:a16="http://schemas.microsoft.com/office/drawing/2014/main" id="{45132263-25B4-470F-8D11-5FA4F8468E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" y="1191"/>
                <a:ext cx="106" cy="81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</p:pic>
          <p:sp>
            <p:nvSpPr>
              <p:cNvPr id="117" name="Rectangle 23">
                <a:extLst>
                  <a:ext uri="{FF2B5EF4-FFF2-40B4-BE49-F238E27FC236}">
                    <a16:creationId xmlns:a16="http://schemas.microsoft.com/office/drawing/2014/main" id="{CF5C9DFF-4567-4312-AE6B-2DDC0C8279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" y="1294"/>
                <a:ext cx="134" cy="11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Rectangle 24">
                <a:extLst>
                  <a:ext uri="{FF2B5EF4-FFF2-40B4-BE49-F238E27FC236}">
                    <a16:creationId xmlns:a16="http://schemas.microsoft.com/office/drawing/2014/main" id="{1A4A259D-59A9-49A0-9912-E8B29CC86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" y="1418"/>
                <a:ext cx="134" cy="11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Rectangle 25">
                <a:extLst>
                  <a:ext uri="{FF2B5EF4-FFF2-40B4-BE49-F238E27FC236}">
                    <a16:creationId xmlns:a16="http://schemas.microsoft.com/office/drawing/2014/main" id="{E489BE2B-2B61-4AE2-90A0-95B3173DC1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" y="1542"/>
                <a:ext cx="134" cy="11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Rectangle 26">
                <a:extLst>
                  <a:ext uri="{FF2B5EF4-FFF2-40B4-BE49-F238E27FC236}">
                    <a16:creationId xmlns:a16="http://schemas.microsoft.com/office/drawing/2014/main" id="{E680431C-FD91-4915-A9B3-C87A2F500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" y="1666"/>
                <a:ext cx="134" cy="11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Rectangle 27">
                <a:extLst>
                  <a:ext uri="{FF2B5EF4-FFF2-40B4-BE49-F238E27FC236}">
                    <a16:creationId xmlns:a16="http://schemas.microsoft.com/office/drawing/2014/main" id="{F3A5F1A1-0F10-49F0-B82F-5AD7A217C1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" y="1790"/>
                <a:ext cx="134" cy="11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Rectangle 28">
                <a:extLst>
                  <a:ext uri="{FF2B5EF4-FFF2-40B4-BE49-F238E27FC236}">
                    <a16:creationId xmlns:a16="http://schemas.microsoft.com/office/drawing/2014/main" id="{6C29DB3E-272F-45E0-A429-ED43C44714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" y="1913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Rectangle 29">
                <a:extLst>
                  <a:ext uri="{FF2B5EF4-FFF2-40B4-BE49-F238E27FC236}">
                    <a16:creationId xmlns:a16="http://schemas.microsoft.com/office/drawing/2014/main" id="{853A128A-18B5-4A66-B137-097E01C7D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" y="2037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Rectangle 30">
                <a:extLst>
                  <a:ext uri="{FF2B5EF4-FFF2-40B4-BE49-F238E27FC236}">
                    <a16:creationId xmlns:a16="http://schemas.microsoft.com/office/drawing/2014/main" id="{69774819-052E-4DF4-A0FA-C3037083B1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" y="2161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Rectangle 31">
                <a:extLst>
                  <a:ext uri="{FF2B5EF4-FFF2-40B4-BE49-F238E27FC236}">
                    <a16:creationId xmlns:a16="http://schemas.microsoft.com/office/drawing/2014/main" id="{E553E78F-DF9F-4C4D-A50A-1A0BDD38C9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" y="2285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Rectangle 32">
                <a:extLst>
                  <a:ext uri="{FF2B5EF4-FFF2-40B4-BE49-F238E27FC236}">
                    <a16:creationId xmlns:a16="http://schemas.microsoft.com/office/drawing/2014/main" id="{09FFED30-B201-46AE-AEE4-A373E231CC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" y="1164"/>
                <a:ext cx="1332" cy="12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Rectangle 33">
                <a:extLst>
                  <a:ext uri="{FF2B5EF4-FFF2-40B4-BE49-F238E27FC236}">
                    <a16:creationId xmlns:a16="http://schemas.microsoft.com/office/drawing/2014/main" id="{E8E847E5-338D-4239-8D61-F949390515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" y="1186"/>
                <a:ext cx="529" cy="108"/>
              </a:xfrm>
              <a:prstGeom prst="rect">
                <a:avLst/>
              </a:prstGeom>
              <a:solidFill>
                <a:srgbClr val="FFFF00"/>
              </a:solidFill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CustomerID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24" name="Rectangle 34">
                <a:extLst>
                  <a:ext uri="{FF2B5EF4-FFF2-40B4-BE49-F238E27FC236}">
                    <a16:creationId xmlns:a16="http://schemas.microsoft.com/office/drawing/2014/main" id="{D08FC37A-817B-4FA3-84F8-B7DBF19D97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" y="1289"/>
                <a:ext cx="1332" cy="123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5" name="Rectangle 35">
                <a:extLst>
                  <a:ext uri="{FF2B5EF4-FFF2-40B4-BE49-F238E27FC236}">
                    <a16:creationId xmlns:a16="http://schemas.microsoft.com/office/drawing/2014/main" id="{6323BEB7-7782-48F2-B341-0CC02344B7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" y="1310"/>
                <a:ext cx="853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CustomerFirstName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26" name="Rectangle 36">
                <a:extLst>
                  <a:ext uri="{FF2B5EF4-FFF2-40B4-BE49-F238E27FC236}">
                    <a16:creationId xmlns:a16="http://schemas.microsoft.com/office/drawing/2014/main" id="{E3449D98-E90A-4950-887A-312D2306C4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" y="1412"/>
                <a:ext cx="1332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7" name="Rectangle 37">
                <a:extLst>
                  <a:ext uri="{FF2B5EF4-FFF2-40B4-BE49-F238E27FC236}">
                    <a16:creationId xmlns:a16="http://schemas.microsoft.com/office/drawing/2014/main" id="{E708295F-AFC1-4DA1-8350-9A7B06E727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" y="1434"/>
                <a:ext cx="846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CustomerLastName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28" name="Rectangle 38">
                <a:extLst>
                  <a:ext uri="{FF2B5EF4-FFF2-40B4-BE49-F238E27FC236}">
                    <a16:creationId xmlns:a16="http://schemas.microsoft.com/office/drawing/2014/main" id="{67E07D9B-DA48-4D2C-8C8E-B6AF93586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" y="1536"/>
                <a:ext cx="1332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9" name="Rectangle 39">
                <a:extLst>
                  <a:ext uri="{FF2B5EF4-FFF2-40B4-BE49-F238E27FC236}">
                    <a16:creationId xmlns:a16="http://schemas.microsoft.com/office/drawing/2014/main" id="{8D4E1155-D5CD-4ABF-9058-65A6EEC2DE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" y="1558"/>
                <a:ext cx="634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CustomerType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30" name="Rectangle 40">
                <a:extLst>
                  <a:ext uri="{FF2B5EF4-FFF2-40B4-BE49-F238E27FC236}">
                    <a16:creationId xmlns:a16="http://schemas.microsoft.com/office/drawing/2014/main" id="{030EFBA1-E858-4A93-9697-E38368E197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" y="1660"/>
                <a:ext cx="1332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1" name="Rectangle 41">
                <a:extLst>
                  <a:ext uri="{FF2B5EF4-FFF2-40B4-BE49-F238E27FC236}">
                    <a16:creationId xmlns:a16="http://schemas.microsoft.com/office/drawing/2014/main" id="{C144D3BD-C95C-4C32-A6BC-F5D5000932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" y="1682"/>
                <a:ext cx="980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CustomerAddressLine1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32" name="Rectangle 42">
                <a:extLst>
                  <a:ext uri="{FF2B5EF4-FFF2-40B4-BE49-F238E27FC236}">
                    <a16:creationId xmlns:a16="http://schemas.microsoft.com/office/drawing/2014/main" id="{B1BADB78-707C-47C7-832B-341DE54289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" y="1784"/>
                <a:ext cx="1332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3" name="Rectangle 43">
                <a:extLst>
                  <a:ext uri="{FF2B5EF4-FFF2-40B4-BE49-F238E27FC236}">
                    <a16:creationId xmlns:a16="http://schemas.microsoft.com/office/drawing/2014/main" id="{BF8B29F9-1184-4447-ACEA-FAD859FE22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" y="1806"/>
                <a:ext cx="980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CustomerAddressLine2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34" name="Rectangle 44">
                <a:extLst>
                  <a:ext uri="{FF2B5EF4-FFF2-40B4-BE49-F238E27FC236}">
                    <a16:creationId xmlns:a16="http://schemas.microsoft.com/office/drawing/2014/main" id="{827D22D0-B742-4810-9F8A-6A6B58B96A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" y="1908"/>
                <a:ext cx="1332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5" name="Rectangle 45">
                <a:extLst>
                  <a:ext uri="{FF2B5EF4-FFF2-40B4-BE49-F238E27FC236}">
                    <a16:creationId xmlns:a16="http://schemas.microsoft.com/office/drawing/2014/main" id="{878BDE8F-C53F-440F-A3B2-D0E5B28B6D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" y="1929"/>
                <a:ext cx="592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CustomerCity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36" name="Rectangle 46">
                <a:extLst>
                  <a:ext uri="{FF2B5EF4-FFF2-40B4-BE49-F238E27FC236}">
                    <a16:creationId xmlns:a16="http://schemas.microsoft.com/office/drawing/2014/main" id="{5A910F7D-A7B8-4D30-B506-79E364509F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" y="2032"/>
                <a:ext cx="1332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7" name="Rectangle 47">
                <a:extLst>
                  <a:ext uri="{FF2B5EF4-FFF2-40B4-BE49-F238E27FC236}">
                    <a16:creationId xmlns:a16="http://schemas.microsoft.com/office/drawing/2014/main" id="{997BC6C8-3447-4F84-A183-0B502DABCC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" y="2053"/>
                <a:ext cx="648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CustomerState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38" name="Rectangle 48">
                <a:extLst>
                  <a:ext uri="{FF2B5EF4-FFF2-40B4-BE49-F238E27FC236}">
                    <a16:creationId xmlns:a16="http://schemas.microsoft.com/office/drawing/2014/main" id="{D4F0D528-B02C-473B-8CF6-AC72E3D9A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" y="2156"/>
                <a:ext cx="1332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9" name="Rectangle 49">
                <a:extLst>
                  <a:ext uri="{FF2B5EF4-FFF2-40B4-BE49-F238E27FC236}">
                    <a16:creationId xmlns:a16="http://schemas.microsoft.com/office/drawing/2014/main" id="{8630EE58-2A52-4AE3-B7D2-8FD563C276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" y="2177"/>
                <a:ext cx="571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CustomerZIP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40" name="Rectangle 50">
                <a:extLst>
                  <a:ext uri="{FF2B5EF4-FFF2-40B4-BE49-F238E27FC236}">
                    <a16:creationId xmlns:a16="http://schemas.microsoft.com/office/drawing/2014/main" id="{A78951D8-6152-4028-89C7-D9DD49691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" y="2280"/>
                <a:ext cx="1332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1" name="Rectangle 51">
                <a:extLst>
                  <a:ext uri="{FF2B5EF4-FFF2-40B4-BE49-F238E27FC236}">
                    <a16:creationId xmlns:a16="http://schemas.microsoft.com/office/drawing/2014/main" id="{A490ED17-75A9-43D0-A76F-06C24F56A1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" y="2301"/>
                <a:ext cx="726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CustomerRegion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42" name="Line 52">
                <a:extLst>
                  <a:ext uri="{FF2B5EF4-FFF2-40B4-BE49-F238E27FC236}">
                    <a16:creationId xmlns:a16="http://schemas.microsoft.com/office/drawing/2014/main" id="{EE0A627A-A15B-4978-96B7-21DC879EA0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1164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3" name="Line 53">
                <a:extLst>
                  <a:ext uri="{FF2B5EF4-FFF2-40B4-BE49-F238E27FC236}">
                    <a16:creationId xmlns:a16="http://schemas.microsoft.com/office/drawing/2014/main" id="{A3DF39F3-988D-4E9F-A683-49BE406F55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1289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4" name="Line 54">
                <a:extLst>
                  <a:ext uri="{FF2B5EF4-FFF2-40B4-BE49-F238E27FC236}">
                    <a16:creationId xmlns:a16="http://schemas.microsoft.com/office/drawing/2014/main" id="{567075A0-3DD5-41A0-82A3-A43E5F568A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1412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5" name="Line 55">
                <a:extLst>
                  <a:ext uri="{FF2B5EF4-FFF2-40B4-BE49-F238E27FC236}">
                    <a16:creationId xmlns:a16="http://schemas.microsoft.com/office/drawing/2014/main" id="{A5F3F485-6BCE-40AD-983A-0067C818F1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1536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7" name="Line 56">
                <a:extLst>
                  <a:ext uri="{FF2B5EF4-FFF2-40B4-BE49-F238E27FC236}">
                    <a16:creationId xmlns:a16="http://schemas.microsoft.com/office/drawing/2014/main" id="{90E97D4A-80DE-48FE-9B60-09D7BF0A93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1660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8" name="Line 57">
                <a:extLst>
                  <a:ext uri="{FF2B5EF4-FFF2-40B4-BE49-F238E27FC236}">
                    <a16:creationId xmlns:a16="http://schemas.microsoft.com/office/drawing/2014/main" id="{D2A52360-8307-4F26-AEA5-8F6B33CE2F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1784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9" name="Line 58">
                <a:extLst>
                  <a:ext uri="{FF2B5EF4-FFF2-40B4-BE49-F238E27FC236}">
                    <a16:creationId xmlns:a16="http://schemas.microsoft.com/office/drawing/2014/main" id="{F01F89C1-1D90-4544-B608-971B75F459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1908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0" name="Line 59">
                <a:extLst>
                  <a:ext uri="{FF2B5EF4-FFF2-40B4-BE49-F238E27FC236}">
                    <a16:creationId xmlns:a16="http://schemas.microsoft.com/office/drawing/2014/main" id="{A25C0DF5-463A-4F5D-9CA5-EE2C290F92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2032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1" name="Line 60">
                <a:extLst>
                  <a:ext uri="{FF2B5EF4-FFF2-40B4-BE49-F238E27FC236}">
                    <a16:creationId xmlns:a16="http://schemas.microsoft.com/office/drawing/2014/main" id="{D267FA50-D465-45B4-9E96-73532ED4BD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2156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2" name="Line 61">
                <a:extLst>
                  <a:ext uri="{FF2B5EF4-FFF2-40B4-BE49-F238E27FC236}">
                    <a16:creationId xmlns:a16="http://schemas.microsoft.com/office/drawing/2014/main" id="{9E3CFC72-1BE3-4C21-B220-F29D3D83A6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2280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3" name="Line 62">
                <a:extLst>
                  <a:ext uri="{FF2B5EF4-FFF2-40B4-BE49-F238E27FC236}">
                    <a16:creationId xmlns:a16="http://schemas.microsoft.com/office/drawing/2014/main" id="{D6FF8F10-8B78-4FEF-B163-53C377602A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2404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4" name="Line 63">
                <a:extLst>
                  <a:ext uri="{FF2B5EF4-FFF2-40B4-BE49-F238E27FC236}">
                    <a16:creationId xmlns:a16="http://schemas.microsoft.com/office/drawing/2014/main" id="{40179902-B19E-4490-BD30-71CFDB7483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" y="1164"/>
                <a:ext cx="0" cy="1234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5" name="Line 64">
                <a:extLst>
                  <a:ext uri="{FF2B5EF4-FFF2-40B4-BE49-F238E27FC236}">
                    <a16:creationId xmlns:a16="http://schemas.microsoft.com/office/drawing/2014/main" id="{F6C664B7-EFBB-4C5F-BC3F-90C9533623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69" y="1164"/>
                <a:ext cx="0" cy="1234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6" name="Line 65">
                <a:extLst>
                  <a:ext uri="{FF2B5EF4-FFF2-40B4-BE49-F238E27FC236}">
                    <a16:creationId xmlns:a16="http://schemas.microsoft.com/office/drawing/2014/main" id="{EDAC570E-EF11-408A-990E-5EDEE59791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501" y="1164"/>
                <a:ext cx="0" cy="1234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7" name="Rectangle 66">
                <a:extLst>
                  <a:ext uri="{FF2B5EF4-FFF2-40B4-BE49-F238E27FC236}">
                    <a16:creationId xmlns:a16="http://schemas.microsoft.com/office/drawing/2014/main" id="{DC042788-4A03-464F-8895-39231A2416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0" y="1159"/>
                <a:ext cx="7" cy="62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8" name="Rectangle 67">
                <a:extLst>
                  <a:ext uri="{FF2B5EF4-FFF2-40B4-BE49-F238E27FC236}">
                    <a16:creationId xmlns:a16="http://schemas.microsoft.com/office/drawing/2014/main" id="{D6ACC58C-5E3E-45FD-90E9-56CEDB5AD9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" y="1782"/>
                <a:ext cx="1529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9" name="Rectangle 68">
                <a:extLst>
                  <a:ext uri="{FF2B5EF4-FFF2-40B4-BE49-F238E27FC236}">
                    <a16:creationId xmlns:a16="http://schemas.microsoft.com/office/drawing/2014/main" id="{6BCBE717-0BC5-4CB5-ADE0-6E012E1687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1" y="1159"/>
                <a:ext cx="7" cy="623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0" name="Rectangle 69">
                <a:extLst>
                  <a:ext uri="{FF2B5EF4-FFF2-40B4-BE49-F238E27FC236}">
                    <a16:creationId xmlns:a16="http://schemas.microsoft.com/office/drawing/2014/main" id="{F26C5FDF-F33C-4436-9A7F-29D00B6D31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8" y="1159"/>
                <a:ext cx="1522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1" name="Rectangle 70">
                <a:extLst>
                  <a:ext uri="{FF2B5EF4-FFF2-40B4-BE49-F238E27FC236}">
                    <a16:creationId xmlns:a16="http://schemas.microsoft.com/office/drawing/2014/main" id="{CF37CF53-84A4-4A97-A912-7BF7F8D474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9" y="1164"/>
                <a:ext cx="21" cy="61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2" name="Rectangle 71">
                <a:extLst>
                  <a:ext uri="{FF2B5EF4-FFF2-40B4-BE49-F238E27FC236}">
                    <a16:creationId xmlns:a16="http://schemas.microsoft.com/office/drawing/2014/main" id="{10DE9F33-2C82-4A5C-B01E-C0CD5045A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8" y="1765"/>
                <a:ext cx="1501" cy="17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3" name="Rectangle 72">
                <a:extLst>
                  <a:ext uri="{FF2B5EF4-FFF2-40B4-BE49-F238E27FC236}">
                    <a16:creationId xmlns:a16="http://schemas.microsoft.com/office/drawing/2014/main" id="{70FD6E36-3EAD-4C45-BD49-0A1168A381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8" y="1164"/>
                <a:ext cx="21" cy="601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4" name="Rectangle 73">
                <a:extLst>
                  <a:ext uri="{FF2B5EF4-FFF2-40B4-BE49-F238E27FC236}">
                    <a16:creationId xmlns:a16="http://schemas.microsoft.com/office/drawing/2014/main" id="{B2CC4538-8E60-4924-9BAA-D33162EE4E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9" y="1164"/>
                <a:ext cx="1480" cy="17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5" name="Rectangle 74">
                <a:extLst>
                  <a:ext uri="{FF2B5EF4-FFF2-40B4-BE49-F238E27FC236}">
                    <a16:creationId xmlns:a16="http://schemas.microsoft.com/office/drawing/2014/main" id="{769A384F-13CA-48B6-A85B-3B901CE24E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93" y="1181"/>
                <a:ext cx="282" cy="13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100" b="1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Fuel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66" name="Rectangle 75">
                <a:extLst>
                  <a:ext uri="{FF2B5EF4-FFF2-40B4-BE49-F238E27FC236}">
                    <a16:creationId xmlns:a16="http://schemas.microsoft.com/office/drawing/2014/main" id="{E3818DCD-0EF3-4AFB-AE60-6658260C27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59" y="1288"/>
                <a:ext cx="7" cy="483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7" name="Rectangle 76">
                <a:extLst>
                  <a:ext uri="{FF2B5EF4-FFF2-40B4-BE49-F238E27FC236}">
                    <a16:creationId xmlns:a16="http://schemas.microsoft.com/office/drawing/2014/main" id="{86D3EAED-7A87-48D5-B16A-DEA11753E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2" y="1765"/>
                <a:ext cx="1487" cy="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8" name="Rectangle 77">
                <a:extLst>
                  <a:ext uri="{FF2B5EF4-FFF2-40B4-BE49-F238E27FC236}">
                    <a16:creationId xmlns:a16="http://schemas.microsoft.com/office/drawing/2014/main" id="{054B3A83-63CD-4835-9F6F-3856BC1A0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2" y="1288"/>
                <a:ext cx="7" cy="477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9" name="Rectangle 78">
                <a:extLst>
                  <a:ext uri="{FF2B5EF4-FFF2-40B4-BE49-F238E27FC236}">
                    <a16:creationId xmlns:a16="http://schemas.microsoft.com/office/drawing/2014/main" id="{7DBA201F-BAC0-4636-BF6A-A3D1E3EF9A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9" y="1288"/>
                <a:ext cx="1480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0" name="Rectangle 79">
                <a:extLst>
                  <a:ext uri="{FF2B5EF4-FFF2-40B4-BE49-F238E27FC236}">
                    <a16:creationId xmlns:a16="http://schemas.microsoft.com/office/drawing/2014/main" id="{3ED36672-71C0-40D5-8C9A-41A1FCD5E7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9" y="1288"/>
                <a:ext cx="1480" cy="477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1" name="Rectangle 80">
                <a:extLst>
                  <a:ext uri="{FF2B5EF4-FFF2-40B4-BE49-F238E27FC236}">
                    <a16:creationId xmlns:a16="http://schemas.microsoft.com/office/drawing/2014/main" id="{C7CF3C6A-B241-406E-8D78-04AD1821F1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9" y="1288"/>
                <a:ext cx="1480" cy="477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2" name="Rectangle 81">
                <a:extLst>
                  <a:ext uri="{FF2B5EF4-FFF2-40B4-BE49-F238E27FC236}">
                    <a16:creationId xmlns:a16="http://schemas.microsoft.com/office/drawing/2014/main" id="{5E619248-FCDC-4603-AECD-CDB2506157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6" y="1294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1106" name="Picture 82">
                <a:extLst>
                  <a:ext uri="{FF2B5EF4-FFF2-40B4-BE49-F238E27FC236}">
                    <a16:creationId xmlns:a16="http://schemas.microsoft.com/office/drawing/2014/main" id="{2CD176A5-E106-4635-9ABE-279072EAC04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00" y="1320"/>
                <a:ext cx="106" cy="7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</p:pic>
          <p:sp>
            <p:nvSpPr>
              <p:cNvPr id="1073" name="Rectangle 83">
                <a:extLst>
                  <a:ext uri="{FF2B5EF4-FFF2-40B4-BE49-F238E27FC236}">
                    <a16:creationId xmlns:a16="http://schemas.microsoft.com/office/drawing/2014/main" id="{A910B331-2C1F-46EE-9A87-AB167AB7F3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7" y="1288"/>
                <a:ext cx="1325" cy="12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4" name="Rectangle 84">
                <a:extLst>
                  <a:ext uri="{FF2B5EF4-FFF2-40B4-BE49-F238E27FC236}">
                    <a16:creationId xmlns:a16="http://schemas.microsoft.com/office/drawing/2014/main" id="{4BD7461D-A5AA-4C64-9F1A-88500D476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77" y="1310"/>
                <a:ext cx="303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FuelID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75" name="Rectangle 85">
                <a:extLst>
                  <a:ext uri="{FF2B5EF4-FFF2-40B4-BE49-F238E27FC236}">
                    <a16:creationId xmlns:a16="http://schemas.microsoft.com/office/drawing/2014/main" id="{4E833324-C6A2-4F82-87D3-A8E05436EC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6" y="1418"/>
                <a:ext cx="134" cy="12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6" name="Rectangle 86">
                <a:extLst>
                  <a:ext uri="{FF2B5EF4-FFF2-40B4-BE49-F238E27FC236}">
                    <a16:creationId xmlns:a16="http://schemas.microsoft.com/office/drawing/2014/main" id="{260E36CE-A0DD-490A-A832-88C20CF9CF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7" y="1413"/>
                <a:ext cx="1325" cy="12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7" name="Rectangle 87">
                <a:extLst>
                  <a:ext uri="{FF2B5EF4-FFF2-40B4-BE49-F238E27FC236}">
                    <a16:creationId xmlns:a16="http://schemas.microsoft.com/office/drawing/2014/main" id="{B53A0CD1-08A9-41EB-B36B-D8738A84B8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77" y="1434"/>
                <a:ext cx="458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FuelName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78" name="Rectangle 88">
                <a:extLst>
                  <a:ext uri="{FF2B5EF4-FFF2-40B4-BE49-F238E27FC236}">
                    <a16:creationId xmlns:a16="http://schemas.microsoft.com/office/drawing/2014/main" id="{63AD5B2E-33B2-4C97-9EE6-5D825234B4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86" y="1543"/>
                <a:ext cx="134" cy="12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9" name="Rectangle 89">
                <a:extLst>
                  <a:ext uri="{FF2B5EF4-FFF2-40B4-BE49-F238E27FC236}">
                    <a16:creationId xmlns:a16="http://schemas.microsoft.com/office/drawing/2014/main" id="{EFD3775F-96D8-4D2E-B1B6-2D205DFAC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7" y="1538"/>
                <a:ext cx="1325" cy="12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0" name="Rectangle 90">
                <a:extLst>
                  <a:ext uri="{FF2B5EF4-FFF2-40B4-BE49-F238E27FC236}">
                    <a16:creationId xmlns:a16="http://schemas.microsoft.com/office/drawing/2014/main" id="{A0EE7815-BC2C-42C5-BDAB-081596BA38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77" y="1559"/>
                <a:ext cx="1078" cy="108"/>
              </a:xfrm>
              <a:prstGeom prst="rect">
                <a:avLst/>
              </a:prstGeom>
              <a:solidFill>
                <a:srgbClr val="FFFF00"/>
              </a:solidFill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FuelPriceDollarstoGallons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81" name="Line 91">
                <a:extLst>
                  <a:ext uri="{FF2B5EF4-FFF2-40B4-BE49-F238E27FC236}">
                    <a16:creationId xmlns:a16="http://schemas.microsoft.com/office/drawing/2014/main" id="{CBF1B70E-439B-473E-A673-BE32D2B166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179" y="1288"/>
                <a:ext cx="1459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2" name="Line 92">
                <a:extLst>
                  <a:ext uri="{FF2B5EF4-FFF2-40B4-BE49-F238E27FC236}">
                    <a16:creationId xmlns:a16="http://schemas.microsoft.com/office/drawing/2014/main" id="{6EB0EBA5-DCA1-4469-9840-ECB5408D27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179" y="1413"/>
                <a:ext cx="1459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3" name="Line 93">
                <a:extLst>
                  <a:ext uri="{FF2B5EF4-FFF2-40B4-BE49-F238E27FC236}">
                    <a16:creationId xmlns:a16="http://schemas.microsoft.com/office/drawing/2014/main" id="{051D204E-9B56-4F81-912F-6B93E7F6E9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179" y="1538"/>
                <a:ext cx="1459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4" name="Line 94">
                <a:extLst>
                  <a:ext uri="{FF2B5EF4-FFF2-40B4-BE49-F238E27FC236}">
                    <a16:creationId xmlns:a16="http://schemas.microsoft.com/office/drawing/2014/main" id="{A3C02A50-252A-4BF9-9D3B-7627511F85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179" y="1663"/>
                <a:ext cx="1459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5" name="Line 95">
                <a:extLst>
                  <a:ext uri="{FF2B5EF4-FFF2-40B4-BE49-F238E27FC236}">
                    <a16:creationId xmlns:a16="http://schemas.microsoft.com/office/drawing/2014/main" id="{B50CF66B-068E-473C-9A45-C159487F91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179" y="1288"/>
                <a:ext cx="0" cy="369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6" name="Line 96">
                <a:extLst>
                  <a:ext uri="{FF2B5EF4-FFF2-40B4-BE49-F238E27FC236}">
                    <a16:creationId xmlns:a16="http://schemas.microsoft.com/office/drawing/2014/main" id="{0AEE87C1-C6A4-4D11-BE3A-24D390EE84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320" y="1288"/>
                <a:ext cx="0" cy="369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7" name="Line 97">
                <a:extLst>
                  <a:ext uri="{FF2B5EF4-FFF2-40B4-BE49-F238E27FC236}">
                    <a16:creationId xmlns:a16="http://schemas.microsoft.com/office/drawing/2014/main" id="{3133E549-78F3-43AE-AA4F-23FBC030D6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645" y="1288"/>
                <a:ext cx="0" cy="369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8" name="Rectangle 98">
                <a:extLst>
                  <a:ext uri="{FF2B5EF4-FFF2-40B4-BE49-F238E27FC236}">
                    <a16:creationId xmlns:a16="http://schemas.microsoft.com/office/drawing/2014/main" id="{C2715DD1-05C6-4DAE-94D0-1F372FA75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8" y="2737"/>
                <a:ext cx="7" cy="75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9" name="Rectangle 99">
                <a:extLst>
                  <a:ext uri="{FF2B5EF4-FFF2-40B4-BE49-F238E27FC236}">
                    <a16:creationId xmlns:a16="http://schemas.microsoft.com/office/drawing/2014/main" id="{8F0B34AC-7591-4910-BF30-B64E5C89E0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9" y="3488"/>
                <a:ext cx="1529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0" name="Rectangle 100">
                <a:extLst>
                  <a:ext uri="{FF2B5EF4-FFF2-40B4-BE49-F238E27FC236}">
                    <a16:creationId xmlns:a16="http://schemas.microsoft.com/office/drawing/2014/main" id="{EBE6A739-5680-4E23-8CF7-B6B8160EB6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9" y="2737"/>
                <a:ext cx="7" cy="751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1" name="Rectangle 101">
                <a:extLst>
                  <a:ext uri="{FF2B5EF4-FFF2-40B4-BE49-F238E27FC236}">
                    <a16:creationId xmlns:a16="http://schemas.microsoft.com/office/drawing/2014/main" id="{1F614A39-EDB9-4C79-839F-8F499E8B63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6" y="2737"/>
                <a:ext cx="1522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2" name="Rectangle 102">
                <a:extLst>
                  <a:ext uri="{FF2B5EF4-FFF2-40B4-BE49-F238E27FC236}">
                    <a16:creationId xmlns:a16="http://schemas.microsoft.com/office/drawing/2014/main" id="{FA8B1C5E-BBF9-4593-8432-DC1677FBE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7" y="2742"/>
                <a:ext cx="21" cy="74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3" name="Rectangle 103">
                <a:extLst>
                  <a:ext uri="{FF2B5EF4-FFF2-40B4-BE49-F238E27FC236}">
                    <a16:creationId xmlns:a16="http://schemas.microsoft.com/office/drawing/2014/main" id="{BEFEAC3A-78EF-45FD-B077-913C8B2482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6" y="3472"/>
                <a:ext cx="1501" cy="1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4" name="Rectangle 104">
                <a:extLst>
                  <a:ext uri="{FF2B5EF4-FFF2-40B4-BE49-F238E27FC236}">
                    <a16:creationId xmlns:a16="http://schemas.microsoft.com/office/drawing/2014/main" id="{81A9066F-811E-4BC9-AC28-FD43813B83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6" y="2742"/>
                <a:ext cx="21" cy="73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5" name="Rectangle 105">
                <a:extLst>
                  <a:ext uri="{FF2B5EF4-FFF2-40B4-BE49-F238E27FC236}">
                    <a16:creationId xmlns:a16="http://schemas.microsoft.com/office/drawing/2014/main" id="{BFAD1E0F-6A7A-48C2-B58E-5A6762776D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27" y="2742"/>
                <a:ext cx="1480" cy="1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6" name="Rectangle 106">
                <a:extLst>
                  <a:ext uri="{FF2B5EF4-FFF2-40B4-BE49-F238E27FC236}">
                    <a16:creationId xmlns:a16="http://schemas.microsoft.com/office/drawing/2014/main" id="{E9B9016D-D9F7-4CC0-808A-7E51C93F1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41" y="2758"/>
                <a:ext cx="359" cy="13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100" b="1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97" name="Rectangle 107">
                <a:extLst>
                  <a:ext uri="{FF2B5EF4-FFF2-40B4-BE49-F238E27FC236}">
                    <a16:creationId xmlns:a16="http://schemas.microsoft.com/office/drawing/2014/main" id="{EA8F39FF-8D55-4919-A2A9-CC7904C0B1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7" y="2866"/>
                <a:ext cx="7" cy="611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8" name="Rectangle 108">
                <a:extLst>
                  <a:ext uri="{FF2B5EF4-FFF2-40B4-BE49-F238E27FC236}">
                    <a16:creationId xmlns:a16="http://schemas.microsoft.com/office/drawing/2014/main" id="{2CD1DB8C-E28C-4D06-8CA3-3414935261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20" y="3472"/>
                <a:ext cx="1487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9" name="Rectangle 109">
                <a:extLst>
                  <a:ext uri="{FF2B5EF4-FFF2-40B4-BE49-F238E27FC236}">
                    <a16:creationId xmlns:a16="http://schemas.microsoft.com/office/drawing/2014/main" id="{7F0472F4-EB59-43FB-944E-8B7C3A3092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20" y="2866"/>
                <a:ext cx="7" cy="60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0" name="Rectangle 110">
                <a:extLst>
                  <a:ext uri="{FF2B5EF4-FFF2-40B4-BE49-F238E27FC236}">
                    <a16:creationId xmlns:a16="http://schemas.microsoft.com/office/drawing/2014/main" id="{9C54F1D4-6B65-4934-90E0-BDFF394CED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27" y="2866"/>
                <a:ext cx="1480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1" name="Rectangle 111">
                <a:extLst>
                  <a:ext uri="{FF2B5EF4-FFF2-40B4-BE49-F238E27FC236}">
                    <a16:creationId xmlns:a16="http://schemas.microsoft.com/office/drawing/2014/main" id="{C4EA162D-5DD6-4DAE-9F3F-8EB367DE79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27" y="2866"/>
                <a:ext cx="1480" cy="60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2" name="Rectangle 112">
                <a:extLst>
                  <a:ext uri="{FF2B5EF4-FFF2-40B4-BE49-F238E27FC236}">
                    <a16:creationId xmlns:a16="http://schemas.microsoft.com/office/drawing/2014/main" id="{F61056EE-8220-430A-89E4-FB1A88AAF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27" y="2866"/>
                <a:ext cx="1480" cy="60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3" name="Rectangle 113">
                <a:extLst>
                  <a:ext uri="{FF2B5EF4-FFF2-40B4-BE49-F238E27FC236}">
                    <a16:creationId xmlns:a16="http://schemas.microsoft.com/office/drawing/2014/main" id="{6DF86DE0-3AC2-4753-B375-5E9B6C1804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4" y="2871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1138" name="Picture 114">
                <a:extLst>
                  <a:ext uri="{FF2B5EF4-FFF2-40B4-BE49-F238E27FC236}">
                    <a16:creationId xmlns:a16="http://schemas.microsoft.com/office/drawing/2014/main" id="{D838C8F5-75E7-498E-97F1-C5D12DE12E4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48" y="2898"/>
                <a:ext cx="106" cy="7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</p:pic>
          <p:sp>
            <p:nvSpPr>
              <p:cNvPr id="1104" name="Rectangle 115">
                <a:extLst>
                  <a:ext uri="{FF2B5EF4-FFF2-40B4-BE49-F238E27FC236}">
                    <a16:creationId xmlns:a16="http://schemas.microsoft.com/office/drawing/2014/main" id="{F34EF2B7-08AE-4180-B0D1-5A0B261382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4" y="2996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5" name="Rectangle 116">
                <a:extLst>
                  <a:ext uri="{FF2B5EF4-FFF2-40B4-BE49-F238E27FC236}">
                    <a16:creationId xmlns:a16="http://schemas.microsoft.com/office/drawing/2014/main" id="{98EE1243-CBCE-4E47-8932-7B666374C9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4" y="3120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7" name="Rectangle 117">
                <a:extLst>
                  <a:ext uri="{FF2B5EF4-FFF2-40B4-BE49-F238E27FC236}">
                    <a16:creationId xmlns:a16="http://schemas.microsoft.com/office/drawing/2014/main" id="{1CD9536F-6ADA-4299-B189-F212D2ECE5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4" y="3245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8" name="Rectangle 118">
                <a:extLst>
                  <a:ext uri="{FF2B5EF4-FFF2-40B4-BE49-F238E27FC236}">
                    <a16:creationId xmlns:a16="http://schemas.microsoft.com/office/drawing/2014/main" id="{642BE717-2E2B-41D6-AB66-E1CFAFEEE3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5" y="2866"/>
                <a:ext cx="1332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9" name="Rectangle 119">
                <a:extLst>
                  <a:ext uri="{FF2B5EF4-FFF2-40B4-BE49-F238E27FC236}">
                    <a16:creationId xmlns:a16="http://schemas.microsoft.com/office/drawing/2014/main" id="{86D0D3B2-A7A4-4B79-A367-308C1440EE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4" y="2887"/>
                <a:ext cx="324" cy="102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TruckID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10" name="Rectangle 120">
                <a:extLst>
                  <a:ext uri="{FF2B5EF4-FFF2-40B4-BE49-F238E27FC236}">
                    <a16:creationId xmlns:a16="http://schemas.microsoft.com/office/drawing/2014/main" id="{E3D564D7-9386-41CF-8ABA-AF911B02DE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5" y="2990"/>
                <a:ext cx="1332" cy="12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1" name="Rectangle 121">
                <a:extLst>
                  <a:ext uri="{FF2B5EF4-FFF2-40B4-BE49-F238E27FC236}">
                    <a16:creationId xmlns:a16="http://schemas.microsoft.com/office/drawing/2014/main" id="{B99DFA7B-41BC-4ACA-8CC0-AA878B102A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4" y="3012"/>
                <a:ext cx="465" cy="102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TruckName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12" name="Rectangle 122">
                <a:extLst>
                  <a:ext uri="{FF2B5EF4-FFF2-40B4-BE49-F238E27FC236}">
                    <a16:creationId xmlns:a16="http://schemas.microsoft.com/office/drawing/2014/main" id="{167889AA-B00D-4163-945C-E373A2A361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5" y="3115"/>
                <a:ext cx="1332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3" name="Rectangle 123">
                <a:extLst>
                  <a:ext uri="{FF2B5EF4-FFF2-40B4-BE49-F238E27FC236}">
                    <a16:creationId xmlns:a16="http://schemas.microsoft.com/office/drawing/2014/main" id="{521EE7FA-83FA-4D66-9F16-463F3E656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4" y="3136"/>
                <a:ext cx="423" cy="102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TruckType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14" name="Rectangle 124">
                <a:extLst>
                  <a:ext uri="{FF2B5EF4-FFF2-40B4-BE49-F238E27FC236}">
                    <a16:creationId xmlns:a16="http://schemas.microsoft.com/office/drawing/2014/main" id="{387A4E23-66E7-4155-8F5C-171E2DEF29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5" y="3239"/>
                <a:ext cx="1332" cy="12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5" name="Rectangle 125">
                <a:extLst>
                  <a:ext uri="{FF2B5EF4-FFF2-40B4-BE49-F238E27FC236}">
                    <a16:creationId xmlns:a16="http://schemas.microsoft.com/office/drawing/2014/main" id="{D7032489-F32B-488D-80AF-7B319EF75E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4" y="3261"/>
                <a:ext cx="683" cy="102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TruckPriceDollars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16" name="Line 126">
                <a:extLst>
                  <a:ext uri="{FF2B5EF4-FFF2-40B4-BE49-F238E27FC236}">
                    <a16:creationId xmlns:a16="http://schemas.microsoft.com/office/drawing/2014/main" id="{1BB8EFA1-2E69-4892-90A3-BBBF6ABE03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27" y="2866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7" name="Line 127">
                <a:extLst>
                  <a:ext uri="{FF2B5EF4-FFF2-40B4-BE49-F238E27FC236}">
                    <a16:creationId xmlns:a16="http://schemas.microsoft.com/office/drawing/2014/main" id="{FA84C32D-1E65-435B-9E3B-4EDEFC66A7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27" y="2990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8" name="Line 128">
                <a:extLst>
                  <a:ext uri="{FF2B5EF4-FFF2-40B4-BE49-F238E27FC236}">
                    <a16:creationId xmlns:a16="http://schemas.microsoft.com/office/drawing/2014/main" id="{85ACD250-253F-4E88-8644-3576C61F0C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27" y="3115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9" name="Line 129">
                <a:extLst>
                  <a:ext uri="{FF2B5EF4-FFF2-40B4-BE49-F238E27FC236}">
                    <a16:creationId xmlns:a16="http://schemas.microsoft.com/office/drawing/2014/main" id="{83DB74AD-FEE8-49A7-9582-80D3E11B70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27" y="3239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0" name="Line 130">
                <a:extLst>
                  <a:ext uri="{FF2B5EF4-FFF2-40B4-BE49-F238E27FC236}">
                    <a16:creationId xmlns:a16="http://schemas.microsoft.com/office/drawing/2014/main" id="{258A25A9-23B4-4F42-9645-9742EF656E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27" y="3364"/>
                <a:ext cx="1466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1" name="Line 131">
                <a:extLst>
                  <a:ext uri="{FF2B5EF4-FFF2-40B4-BE49-F238E27FC236}">
                    <a16:creationId xmlns:a16="http://schemas.microsoft.com/office/drawing/2014/main" id="{276D76FD-1510-49DB-90A1-6BF80EACF7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27" y="2866"/>
                <a:ext cx="0" cy="492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2" name="Line 132">
                <a:extLst>
                  <a:ext uri="{FF2B5EF4-FFF2-40B4-BE49-F238E27FC236}">
                    <a16:creationId xmlns:a16="http://schemas.microsoft.com/office/drawing/2014/main" id="{560F0925-E1E5-426C-A522-93DE1B28D8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68" y="2866"/>
                <a:ext cx="0" cy="492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3" name="Line 133">
                <a:extLst>
                  <a:ext uri="{FF2B5EF4-FFF2-40B4-BE49-F238E27FC236}">
                    <a16:creationId xmlns:a16="http://schemas.microsoft.com/office/drawing/2014/main" id="{685AE58F-844E-48F9-AE87-91D382C53C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00" y="2866"/>
                <a:ext cx="0" cy="492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4" name="Rectangle 134">
                <a:extLst>
                  <a:ext uri="{FF2B5EF4-FFF2-40B4-BE49-F238E27FC236}">
                    <a16:creationId xmlns:a16="http://schemas.microsoft.com/office/drawing/2014/main" id="{0400C398-8AEA-4950-BAB8-88FCD43733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86" y="0"/>
                <a:ext cx="7" cy="1111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5" name="Rectangle 135">
                <a:extLst>
                  <a:ext uri="{FF2B5EF4-FFF2-40B4-BE49-F238E27FC236}">
                    <a16:creationId xmlns:a16="http://schemas.microsoft.com/office/drawing/2014/main" id="{B6E36F6B-0D81-4826-8A72-B66D5DA3FD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7" y="1105"/>
                <a:ext cx="1529" cy="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6" name="Rectangle 136">
                <a:extLst>
                  <a:ext uri="{FF2B5EF4-FFF2-40B4-BE49-F238E27FC236}">
                    <a16:creationId xmlns:a16="http://schemas.microsoft.com/office/drawing/2014/main" id="{513FA362-6373-4D50-AF48-9A56E76BF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7" y="0"/>
                <a:ext cx="7" cy="110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7" name="Rectangle 137">
                <a:extLst>
                  <a:ext uri="{FF2B5EF4-FFF2-40B4-BE49-F238E27FC236}">
                    <a16:creationId xmlns:a16="http://schemas.microsoft.com/office/drawing/2014/main" id="{7B752E99-7D90-45C3-8E82-D1BB3E2356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4" y="0"/>
                <a:ext cx="1522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8" name="Rectangle 138">
                <a:extLst>
                  <a:ext uri="{FF2B5EF4-FFF2-40B4-BE49-F238E27FC236}">
                    <a16:creationId xmlns:a16="http://schemas.microsoft.com/office/drawing/2014/main" id="{9E8699FE-6496-45F1-978C-ADB4681380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4" y="5"/>
                <a:ext cx="22" cy="110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9" name="Rectangle 139">
                <a:extLst>
                  <a:ext uri="{FF2B5EF4-FFF2-40B4-BE49-F238E27FC236}">
                    <a16:creationId xmlns:a16="http://schemas.microsoft.com/office/drawing/2014/main" id="{3C217EFF-2D58-4D0A-8379-E2FFD83823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4" y="1089"/>
                <a:ext cx="1500" cy="1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0" name="Rectangle 140">
                <a:extLst>
                  <a:ext uri="{FF2B5EF4-FFF2-40B4-BE49-F238E27FC236}">
                    <a16:creationId xmlns:a16="http://schemas.microsoft.com/office/drawing/2014/main" id="{91C792BB-D3AA-4127-AAD9-2D000C49DD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4" y="5"/>
                <a:ext cx="21" cy="108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1" name="Rectangle 141">
                <a:extLst>
                  <a:ext uri="{FF2B5EF4-FFF2-40B4-BE49-F238E27FC236}">
                    <a16:creationId xmlns:a16="http://schemas.microsoft.com/office/drawing/2014/main" id="{D85E0294-ED6A-4514-9ADC-7BB403057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5" y="5"/>
                <a:ext cx="1479" cy="1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2" name="Rectangle 142">
                <a:extLst>
                  <a:ext uri="{FF2B5EF4-FFF2-40B4-BE49-F238E27FC236}">
                    <a16:creationId xmlns:a16="http://schemas.microsoft.com/office/drawing/2014/main" id="{4CFD0D39-10CF-451A-8FBC-0185106250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9" y="21"/>
                <a:ext cx="676" cy="13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100" b="1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TruckRoute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33" name="Rectangle 143">
                <a:extLst>
                  <a:ext uri="{FF2B5EF4-FFF2-40B4-BE49-F238E27FC236}">
                    <a16:creationId xmlns:a16="http://schemas.microsoft.com/office/drawing/2014/main" id="{C4D11ED4-7CA3-4EA3-A88C-459EACC37A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64" y="129"/>
                <a:ext cx="7" cy="96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4" name="Rectangle 144">
                <a:extLst>
                  <a:ext uri="{FF2B5EF4-FFF2-40B4-BE49-F238E27FC236}">
                    <a16:creationId xmlns:a16="http://schemas.microsoft.com/office/drawing/2014/main" id="{C035519E-F119-4DD5-9623-944178E951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78" y="1089"/>
                <a:ext cx="1486" cy="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5" name="Rectangle 145">
                <a:extLst>
                  <a:ext uri="{FF2B5EF4-FFF2-40B4-BE49-F238E27FC236}">
                    <a16:creationId xmlns:a16="http://schemas.microsoft.com/office/drawing/2014/main" id="{2FC270ED-2DE9-4944-87E0-68926F68EB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78" y="129"/>
                <a:ext cx="7" cy="96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6" name="Rectangle 146">
                <a:extLst>
                  <a:ext uri="{FF2B5EF4-FFF2-40B4-BE49-F238E27FC236}">
                    <a16:creationId xmlns:a16="http://schemas.microsoft.com/office/drawing/2014/main" id="{639FFE60-64F5-4354-884B-567A5CCD40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5" y="129"/>
                <a:ext cx="1479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7" name="Rectangle 147">
                <a:extLst>
                  <a:ext uri="{FF2B5EF4-FFF2-40B4-BE49-F238E27FC236}">
                    <a16:creationId xmlns:a16="http://schemas.microsoft.com/office/drawing/2014/main" id="{2F2B5AC5-AF56-43F7-BD4D-F0A27A9550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5" y="129"/>
                <a:ext cx="1479" cy="96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1172" name="Picture 148">
                <a:extLst>
                  <a:ext uri="{FF2B5EF4-FFF2-40B4-BE49-F238E27FC236}">
                    <a16:creationId xmlns:a16="http://schemas.microsoft.com/office/drawing/2014/main" id="{0C0FF04A-CCA5-4531-AD87-30863766A4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35294"/>
              <a:stretch>
                <a:fillRect/>
              </a:stretch>
            </p:blipFill>
            <p:spPr bwMode="auto">
              <a:xfrm>
                <a:off x="4545" y="129"/>
                <a:ext cx="119" cy="86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</p:pic>
          <p:pic>
            <p:nvPicPr>
              <p:cNvPr id="1173" name="Picture 149">
                <a:extLst>
                  <a:ext uri="{FF2B5EF4-FFF2-40B4-BE49-F238E27FC236}">
                    <a16:creationId xmlns:a16="http://schemas.microsoft.com/office/drawing/2014/main" id="{84BBFCB9-CFBA-4AF9-948A-780E0A63703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947058"/>
              <a:stretch>
                <a:fillRect/>
              </a:stretch>
            </p:blipFill>
            <p:spPr bwMode="auto">
              <a:xfrm>
                <a:off x="3185" y="998"/>
                <a:ext cx="1360" cy="91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</p:pic>
          <p:sp>
            <p:nvSpPr>
              <p:cNvPr id="1139" name="Rectangle 150">
                <a:extLst>
                  <a:ext uri="{FF2B5EF4-FFF2-40B4-BE49-F238E27FC236}">
                    <a16:creationId xmlns:a16="http://schemas.microsoft.com/office/drawing/2014/main" id="{9E045EC1-9047-4EB1-A6FC-290A15A9C5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5" y="998"/>
                <a:ext cx="119" cy="91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0" name="Rectangle 151">
                <a:extLst>
                  <a:ext uri="{FF2B5EF4-FFF2-40B4-BE49-F238E27FC236}">
                    <a16:creationId xmlns:a16="http://schemas.microsoft.com/office/drawing/2014/main" id="{242DE7FE-861F-466C-9895-74027CB5D7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5" y="129"/>
                <a:ext cx="1360" cy="86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1" name="Rectangle 152">
                <a:extLst>
                  <a:ext uri="{FF2B5EF4-FFF2-40B4-BE49-F238E27FC236}">
                    <a16:creationId xmlns:a16="http://schemas.microsoft.com/office/drawing/2014/main" id="{7244C1E3-0915-42E6-B18B-7C863324F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2" y="135"/>
                <a:ext cx="134" cy="11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1177" name="Picture 153">
                <a:extLst>
                  <a:ext uri="{FF2B5EF4-FFF2-40B4-BE49-F238E27FC236}">
                    <a16:creationId xmlns:a16="http://schemas.microsoft.com/office/drawing/2014/main" id="{7EEE8191-4D40-4F6D-B290-06F02C18284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06" y="156"/>
                <a:ext cx="106" cy="8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</p:pic>
          <p:sp>
            <p:nvSpPr>
              <p:cNvPr id="1142" name="Rectangle 154">
                <a:extLst>
                  <a:ext uri="{FF2B5EF4-FFF2-40B4-BE49-F238E27FC236}">
                    <a16:creationId xmlns:a16="http://schemas.microsoft.com/office/drawing/2014/main" id="{A1460E2E-FB86-48DA-9206-EB2EC52765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2" y="259"/>
                <a:ext cx="134" cy="11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3" name="Rectangle 155">
                <a:extLst>
                  <a:ext uri="{FF2B5EF4-FFF2-40B4-BE49-F238E27FC236}">
                    <a16:creationId xmlns:a16="http://schemas.microsoft.com/office/drawing/2014/main" id="{C245CD61-9B90-448C-919C-506C0B813F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2" y="383"/>
                <a:ext cx="134" cy="11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4" name="Rectangle 156">
                <a:extLst>
                  <a:ext uri="{FF2B5EF4-FFF2-40B4-BE49-F238E27FC236}">
                    <a16:creationId xmlns:a16="http://schemas.microsoft.com/office/drawing/2014/main" id="{C36A9EE1-2BC4-4B62-AEA6-4A4212EAA4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2" y="507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5" name="Rectangle 157">
                <a:extLst>
                  <a:ext uri="{FF2B5EF4-FFF2-40B4-BE49-F238E27FC236}">
                    <a16:creationId xmlns:a16="http://schemas.microsoft.com/office/drawing/2014/main" id="{CAAF4578-7DDE-4BA2-8473-D8845B1610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2" y="631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6" name="Rectangle 158">
                <a:extLst>
                  <a:ext uri="{FF2B5EF4-FFF2-40B4-BE49-F238E27FC236}">
                    <a16:creationId xmlns:a16="http://schemas.microsoft.com/office/drawing/2014/main" id="{3B5F2663-4724-49E2-A002-231DDDCF1F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2" y="755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7" name="Rectangle 159">
                <a:extLst>
                  <a:ext uri="{FF2B5EF4-FFF2-40B4-BE49-F238E27FC236}">
                    <a16:creationId xmlns:a16="http://schemas.microsoft.com/office/drawing/2014/main" id="{B71C9BED-1C24-4315-B417-8CBA88AFB9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2" y="879"/>
                <a:ext cx="134" cy="11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8" name="Rectangle 160">
                <a:extLst>
                  <a:ext uri="{FF2B5EF4-FFF2-40B4-BE49-F238E27FC236}">
                    <a16:creationId xmlns:a16="http://schemas.microsoft.com/office/drawing/2014/main" id="{69FF36D4-7680-40DA-8E66-2D155748FA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33" y="129"/>
                <a:ext cx="1331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9" name="Rectangle 161">
                <a:extLst>
                  <a:ext uri="{FF2B5EF4-FFF2-40B4-BE49-F238E27FC236}">
                    <a16:creationId xmlns:a16="http://schemas.microsoft.com/office/drawing/2014/main" id="{5DD7025E-B46B-43F2-BF64-13659A56C8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2" y="150"/>
                <a:ext cx="599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TruckRouteID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50" name="Rectangle 162">
                <a:extLst>
                  <a:ext uri="{FF2B5EF4-FFF2-40B4-BE49-F238E27FC236}">
                    <a16:creationId xmlns:a16="http://schemas.microsoft.com/office/drawing/2014/main" id="{15F87062-125E-42F6-8F60-CEB44EA8DB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33" y="253"/>
                <a:ext cx="1331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1" name="Rectangle 163">
                <a:extLst>
                  <a:ext uri="{FF2B5EF4-FFF2-40B4-BE49-F238E27FC236}">
                    <a16:creationId xmlns:a16="http://schemas.microsoft.com/office/drawing/2014/main" id="{9965F47C-4080-4A36-9589-9E001764FF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2" y="275"/>
                <a:ext cx="747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TruckRouteName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52" name="Rectangle 164">
                <a:extLst>
                  <a:ext uri="{FF2B5EF4-FFF2-40B4-BE49-F238E27FC236}">
                    <a16:creationId xmlns:a16="http://schemas.microsoft.com/office/drawing/2014/main" id="{1514B3A9-DB57-4C22-BFC6-13840C3F49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33" y="377"/>
                <a:ext cx="1331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3" name="Rectangle 165">
                <a:extLst>
                  <a:ext uri="{FF2B5EF4-FFF2-40B4-BE49-F238E27FC236}">
                    <a16:creationId xmlns:a16="http://schemas.microsoft.com/office/drawing/2014/main" id="{DD6F6EE0-C3BF-445D-A8BC-4B96574E4E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2" y="399"/>
                <a:ext cx="704" cy="108"/>
              </a:xfrm>
              <a:prstGeom prst="rect">
                <a:avLst/>
              </a:prstGeom>
              <a:solidFill>
                <a:srgbClr val="FFFF00"/>
              </a:solidFill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TruckRouteType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54" name="Rectangle 166">
                <a:extLst>
                  <a:ext uri="{FF2B5EF4-FFF2-40B4-BE49-F238E27FC236}">
                    <a16:creationId xmlns:a16="http://schemas.microsoft.com/office/drawing/2014/main" id="{6FD29589-E7EA-4529-92DD-D5EA7F6FA8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33" y="501"/>
                <a:ext cx="1331" cy="12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5" name="Rectangle 167">
                <a:extLst>
                  <a:ext uri="{FF2B5EF4-FFF2-40B4-BE49-F238E27FC236}">
                    <a16:creationId xmlns:a16="http://schemas.microsoft.com/office/drawing/2014/main" id="{22E9668F-3338-475B-9719-3076417E79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2" y="523"/>
                <a:ext cx="852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TruckRouteStartCity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56" name="Rectangle 168">
                <a:extLst>
                  <a:ext uri="{FF2B5EF4-FFF2-40B4-BE49-F238E27FC236}">
                    <a16:creationId xmlns:a16="http://schemas.microsoft.com/office/drawing/2014/main" id="{272CBB9D-390D-4CB6-94B4-F632006143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33" y="626"/>
                <a:ext cx="1331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7" name="Rectangle 169">
                <a:extLst>
                  <a:ext uri="{FF2B5EF4-FFF2-40B4-BE49-F238E27FC236}">
                    <a16:creationId xmlns:a16="http://schemas.microsoft.com/office/drawing/2014/main" id="{EE4D8DEB-7845-4845-B180-49DBFD6AE7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2" y="647"/>
                <a:ext cx="817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TruckRouteEndCity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58" name="Rectangle 170">
                <a:extLst>
                  <a:ext uri="{FF2B5EF4-FFF2-40B4-BE49-F238E27FC236}">
                    <a16:creationId xmlns:a16="http://schemas.microsoft.com/office/drawing/2014/main" id="{12024AE7-2B9B-41B0-ABD1-A7642A7DB5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33" y="750"/>
                <a:ext cx="1331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9" name="Rectangle 171">
                <a:extLst>
                  <a:ext uri="{FF2B5EF4-FFF2-40B4-BE49-F238E27FC236}">
                    <a16:creationId xmlns:a16="http://schemas.microsoft.com/office/drawing/2014/main" id="{8841F267-8578-4565-92A9-5DA2972645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2" y="771"/>
                <a:ext cx="965" cy="108"/>
              </a:xfrm>
              <a:prstGeom prst="rect">
                <a:avLst/>
              </a:prstGeom>
              <a:solidFill>
                <a:srgbClr val="FFFF00"/>
              </a:solidFill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TruckRouteMileLength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60" name="Rectangle 172">
                <a:extLst>
                  <a:ext uri="{FF2B5EF4-FFF2-40B4-BE49-F238E27FC236}">
                    <a16:creationId xmlns:a16="http://schemas.microsoft.com/office/drawing/2014/main" id="{18BF2988-6C47-402B-8CC0-5EC5FE3C93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33" y="874"/>
                <a:ext cx="1331" cy="124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1" name="Rectangle 173">
                <a:extLst>
                  <a:ext uri="{FF2B5EF4-FFF2-40B4-BE49-F238E27FC236}">
                    <a16:creationId xmlns:a16="http://schemas.microsoft.com/office/drawing/2014/main" id="{7AC4DCE1-518B-4E52-B5BE-A58302FC7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2" y="895"/>
                <a:ext cx="1226" cy="108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TruckRouteFuelUsageGallons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162" name="Line 174">
                <a:extLst>
                  <a:ext uri="{FF2B5EF4-FFF2-40B4-BE49-F238E27FC236}">
                    <a16:creationId xmlns:a16="http://schemas.microsoft.com/office/drawing/2014/main" id="{352428A3-1CC4-4D76-A54E-6F98FE79C2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5" y="129"/>
                <a:ext cx="1360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3" name="Line 175">
                <a:extLst>
                  <a:ext uri="{FF2B5EF4-FFF2-40B4-BE49-F238E27FC236}">
                    <a16:creationId xmlns:a16="http://schemas.microsoft.com/office/drawing/2014/main" id="{9DD2450B-6F9C-4A6E-8F83-6FBC7EBD54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5" y="253"/>
                <a:ext cx="1360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4" name="Line 176">
                <a:extLst>
                  <a:ext uri="{FF2B5EF4-FFF2-40B4-BE49-F238E27FC236}">
                    <a16:creationId xmlns:a16="http://schemas.microsoft.com/office/drawing/2014/main" id="{40C6C286-F4B9-40A4-82A9-8C894C291C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5" y="377"/>
                <a:ext cx="1360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5" name="Line 177">
                <a:extLst>
                  <a:ext uri="{FF2B5EF4-FFF2-40B4-BE49-F238E27FC236}">
                    <a16:creationId xmlns:a16="http://schemas.microsoft.com/office/drawing/2014/main" id="{B9335C18-C617-4BBD-B074-4809B94475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5" y="501"/>
                <a:ext cx="1360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6" name="Line 178">
                <a:extLst>
                  <a:ext uri="{FF2B5EF4-FFF2-40B4-BE49-F238E27FC236}">
                    <a16:creationId xmlns:a16="http://schemas.microsoft.com/office/drawing/2014/main" id="{5C209163-BD27-48B5-B811-D1AA3ECF45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5" y="626"/>
                <a:ext cx="1360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7" name="Line 179">
                <a:extLst>
                  <a:ext uri="{FF2B5EF4-FFF2-40B4-BE49-F238E27FC236}">
                    <a16:creationId xmlns:a16="http://schemas.microsoft.com/office/drawing/2014/main" id="{CB780A56-164A-42DD-8DC2-E35537DD2B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5" y="750"/>
                <a:ext cx="1360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8" name="Line 180">
                <a:extLst>
                  <a:ext uri="{FF2B5EF4-FFF2-40B4-BE49-F238E27FC236}">
                    <a16:creationId xmlns:a16="http://schemas.microsoft.com/office/drawing/2014/main" id="{87A274D3-032B-4FC0-95B8-9CD61F9214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5" y="874"/>
                <a:ext cx="1360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9" name="Line 181">
                <a:extLst>
                  <a:ext uri="{FF2B5EF4-FFF2-40B4-BE49-F238E27FC236}">
                    <a16:creationId xmlns:a16="http://schemas.microsoft.com/office/drawing/2014/main" id="{86952895-AD85-4C1A-8AE8-1E21127C1F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5" y="998"/>
                <a:ext cx="1360" cy="0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0" name="Line 182">
                <a:extLst>
                  <a:ext uri="{FF2B5EF4-FFF2-40B4-BE49-F238E27FC236}">
                    <a16:creationId xmlns:a16="http://schemas.microsoft.com/office/drawing/2014/main" id="{AA0BF58F-96FB-4104-BD34-5EC3D486EC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5" y="129"/>
                <a:ext cx="0" cy="863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1" name="Line 183">
                <a:extLst>
                  <a:ext uri="{FF2B5EF4-FFF2-40B4-BE49-F238E27FC236}">
                    <a16:creationId xmlns:a16="http://schemas.microsoft.com/office/drawing/2014/main" id="{C0C4C2DF-61EC-466D-AA4B-A07D665C0C9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26" y="129"/>
                <a:ext cx="0" cy="863"/>
              </a:xfrm>
              <a:prstGeom prst="line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4" name="Rectangle 184">
                <a:extLst>
                  <a:ext uri="{FF2B5EF4-FFF2-40B4-BE49-F238E27FC236}">
                    <a16:creationId xmlns:a16="http://schemas.microsoft.com/office/drawing/2014/main" id="{7B506769-91F0-4377-8C24-77B7DD546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5" y="129"/>
                <a:ext cx="112" cy="950"/>
              </a:xfrm>
              <a:prstGeom prst="rect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5" name="Rectangle 185">
                <a:extLst>
                  <a:ext uri="{FF2B5EF4-FFF2-40B4-BE49-F238E27FC236}">
                    <a16:creationId xmlns:a16="http://schemas.microsoft.com/office/drawing/2014/main" id="{E6F6BE9E-0B6B-4CA1-BDEC-2043195ADC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5" y="129"/>
                <a:ext cx="112" cy="858"/>
              </a:xfrm>
              <a:prstGeom prst="rect">
                <a:avLst/>
              </a:pr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6" name="Rectangle 186">
                <a:extLst>
                  <a:ext uri="{FF2B5EF4-FFF2-40B4-BE49-F238E27FC236}">
                    <a16:creationId xmlns:a16="http://schemas.microsoft.com/office/drawing/2014/main" id="{00CDB2B0-AEF4-45F8-BD16-6ED6882A66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7" y="129"/>
                <a:ext cx="7" cy="91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8" name="Rectangle 187">
                <a:extLst>
                  <a:ext uri="{FF2B5EF4-FFF2-40B4-BE49-F238E27FC236}">
                    <a16:creationId xmlns:a16="http://schemas.microsoft.com/office/drawing/2014/main" id="{E01026A4-B6BD-46D9-B543-F520EFE470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5" y="215"/>
                <a:ext cx="112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9" name="Rectangle 188">
                <a:extLst>
                  <a:ext uri="{FF2B5EF4-FFF2-40B4-BE49-F238E27FC236}">
                    <a16:creationId xmlns:a16="http://schemas.microsoft.com/office/drawing/2014/main" id="{2468E0CD-D12D-4E48-95A3-964E032C62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5" y="129"/>
                <a:ext cx="7" cy="8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0" name="Rectangle 189">
                <a:extLst>
                  <a:ext uri="{FF2B5EF4-FFF2-40B4-BE49-F238E27FC236}">
                    <a16:creationId xmlns:a16="http://schemas.microsoft.com/office/drawing/2014/main" id="{56F12077-1859-4579-93B6-B4A96BB3C7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52" y="129"/>
                <a:ext cx="105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1" name="Rectangle 190">
                <a:extLst>
                  <a:ext uri="{FF2B5EF4-FFF2-40B4-BE49-F238E27FC236}">
                    <a16:creationId xmlns:a16="http://schemas.microsoft.com/office/drawing/2014/main" id="{70B12D34-E5AC-4E29-ABC6-0550BEEB15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0" y="134"/>
                <a:ext cx="7" cy="81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2" name="Rectangle 191">
                <a:extLst>
                  <a:ext uri="{FF2B5EF4-FFF2-40B4-BE49-F238E27FC236}">
                    <a16:creationId xmlns:a16="http://schemas.microsoft.com/office/drawing/2014/main" id="{EDE68C63-8B82-4EC5-BC57-1CDD815E92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52" y="209"/>
                <a:ext cx="98" cy="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3" name="Rectangle 192">
                <a:extLst>
                  <a:ext uri="{FF2B5EF4-FFF2-40B4-BE49-F238E27FC236}">
                    <a16:creationId xmlns:a16="http://schemas.microsoft.com/office/drawing/2014/main" id="{3874EBB9-51D1-4D5F-B44B-F7D14F238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52" y="134"/>
                <a:ext cx="7" cy="7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4" name="Rectangle 193">
                <a:extLst>
                  <a:ext uri="{FF2B5EF4-FFF2-40B4-BE49-F238E27FC236}">
                    <a16:creationId xmlns:a16="http://schemas.microsoft.com/office/drawing/2014/main" id="{B51FB97C-0153-4A62-AB8F-C56E57BE96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59" y="134"/>
                <a:ext cx="91" cy="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5" name="Rectangle 194">
                <a:extLst>
                  <a:ext uri="{FF2B5EF4-FFF2-40B4-BE49-F238E27FC236}">
                    <a16:creationId xmlns:a16="http://schemas.microsoft.com/office/drawing/2014/main" id="{BC9831EB-2CA8-4920-A624-E7308F662F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59" y="140"/>
                <a:ext cx="91" cy="69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6" name="Freeform 195">
                <a:extLst>
                  <a:ext uri="{FF2B5EF4-FFF2-40B4-BE49-F238E27FC236}">
                    <a16:creationId xmlns:a16="http://schemas.microsoft.com/office/drawing/2014/main" id="{00B7A392-17E2-450E-96B6-2EC025642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0" y="161"/>
                <a:ext cx="42" cy="21"/>
              </a:xfrm>
              <a:custGeom>
                <a:avLst/>
                <a:gdLst>
                  <a:gd name="T0" fmla="*/ 0 w 42"/>
                  <a:gd name="T1" fmla="*/ 21 h 21"/>
                  <a:gd name="T2" fmla="*/ 42 w 42"/>
                  <a:gd name="T3" fmla="*/ 21 h 21"/>
                  <a:gd name="T4" fmla="*/ 21 w 42"/>
                  <a:gd name="T5" fmla="*/ 0 h 21"/>
                  <a:gd name="T6" fmla="*/ 0 w 42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21">
                    <a:moveTo>
                      <a:pt x="0" y="21"/>
                    </a:moveTo>
                    <a:lnTo>
                      <a:pt x="42" y="21"/>
                    </a:lnTo>
                    <a:lnTo>
                      <a:pt x="21" y="0"/>
                    </a:lnTo>
                    <a:lnTo>
                      <a:pt x="0" y="21"/>
                    </a:lnTo>
                    <a:close/>
                  </a:path>
                </a:pathLst>
              </a:custGeom>
              <a:ln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7" name="Rectangle 196">
                <a:extLst>
                  <a:ext uri="{FF2B5EF4-FFF2-40B4-BE49-F238E27FC236}">
                    <a16:creationId xmlns:a16="http://schemas.microsoft.com/office/drawing/2014/main" id="{04A10155-C3C5-4E87-9760-E285B60215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7" y="902"/>
                <a:ext cx="7" cy="91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8" name="Rectangle 197">
                <a:extLst>
                  <a:ext uri="{FF2B5EF4-FFF2-40B4-BE49-F238E27FC236}">
                    <a16:creationId xmlns:a16="http://schemas.microsoft.com/office/drawing/2014/main" id="{01469F77-AD76-4595-937A-D0D385E9B7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5" y="987"/>
                <a:ext cx="112" cy="6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9" name="Rectangle 198">
                <a:extLst>
                  <a:ext uri="{FF2B5EF4-FFF2-40B4-BE49-F238E27FC236}">
                    <a16:creationId xmlns:a16="http://schemas.microsoft.com/office/drawing/2014/main" id="{E146819B-436F-4C6D-BB2B-A7AF6FE6D8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5" y="902"/>
                <a:ext cx="7" cy="8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0" name="Rectangle 199">
                <a:extLst>
                  <a:ext uri="{FF2B5EF4-FFF2-40B4-BE49-F238E27FC236}">
                    <a16:creationId xmlns:a16="http://schemas.microsoft.com/office/drawing/2014/main" id="{7EA1F528-CEDA-447C-8B84-1D82E937F2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52" y="902"/>
                <a:ext cx="105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1" name="Rectangle 200">
                <a:extLst>
                  <a:ext uri="{FF2B5EF4-FFF2-40B4-BE49-F238E27FC236}">
                    <a16:creationId xmlns:a16="http://schemas.microsoft.com/office/drawing/2014/main" id="{89D86B27-5D2B-4055-A3FD-9C45E9C7BE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0" y="907"/>
                <a:ext cx="7" cy="8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2" name="Rectangle 201">
                <a:extLst>
                  <a:ext uri="{FF2B5EF4-FFF2-40B4-BE49-F238E27FC236}">
                    <a16:creationId xmlns:a16="http://schemas.microsoft.com/office/drawing/2014/main" id="{B2B189D0-3573-435C-984D-2E9B8482F8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52" y="982"/>
                <a:ext cx="98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3" name="Rectangle 202">
                <a:extLst>
                  <a:ext uri="{FF2B5EF4-FFF2-40B4-BE49-F238E27FC236}">
                    <a16:creationId xmlns:a16="http://schemas.microsoft.com/office/drawing/2014/main" id="{1769F13B-161D-4749-9ABB-94137E6B29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52" y="907"/>
                <a:ext cx="7" cy="7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4" name="Rectangle 203">
                <a:extLst>
                  <a:ext uri="{FF2B5EF4-FFF2-40B4-BE49-F238E27FC236}">
                    <a16:creationId xmlns:a16="http://schemas.microsoft.com/office/drawing/2014/main" id="{DA2FA3A5-8557-441E-89B8-93425EA6FC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59" y="907"/>
                <a:ext cx="91" cy="5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5" name="Rectangle 204">
                <a:extLst>
                  <a:ext uri="{FF2B5EF4-FFF2-40B4-BE49-F238E27FC236}">
                    <a16:creationId xmlns:a16="http://schemas.microsoft.com/office/drawing/2014/main" id="{D4C0F6D0-3B64-4F5D-9FD9-6FC3E3FA37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59" y="912"/>
                <a:ext cx="91" cy="70"/>
              </a:xfrm>
              <a:prstGeom prst="rect">
                <a:avLst/>
              </a:prstGeom>
              <a:ln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3" name="Freeform 206">
              <a:extLst>
                <a:ext uri="{FF2B5EF4-FFF2-40B4-BE49-F238E27FC236}">
                  <a16:creationId xmlns:a16="http://schemas.microsoft.com/office/drawing/2014/main" id="{29A62331-88AA-4DC4-BF46-6C40181A3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80" y="934"/>
              <a:ext cx="42" cy="21"/>
            </a:xfrm>
            <a:custGeom>
              <a:avLst/>
              <a:gdLst>
                <a:gd name="T0" fmla="*/ 0 w 42"/>
                <a:gd name="T1" fmla="*/ 0 h 21"/>
                <a:gd name="T2" fmla="*/ 42 w 42"/>
                <a:gd name="T3" fmla="*/ 0 h 21"/>
                <a:gd name="T4" fmla="*/ 21 w 42"/>
                <a:gd name="T5" fmla="*/ 21 h 21"/>
                <a:gd name="T6" fmla="*/ 0 w 42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21">
                  <a:moveTo>
                    <a:pt x="0" y="0"/>
                  </a:moveTo>
                  <a:lnTo>
                    <a:pt x="42" y="0"/>
                  </a:lnTo>
                  <a:lnTo>
                    <a:pt x="21" y="21"/>
                  </a:lnTo>
                  <a:lnTo>
                    <a:pt x="0" y="0"/>
                  </a:lnTo>
                  <a:close/>
                </a:path>
              </a:pathLst>
            </a:cu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Rectangle 207">
              <a:extLst>
                <a:ext uri="{FF2B5EF4-FFF2-40B4-BE49-F238E27FC236}">
                  <a16:creationId xmlns:a16="http://schemas.microsoft.com/office/drawing/2014/main" id="{182EC189-4D2F-4B1D-B63C-331DA43CAD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7" y="225"/>
              <a:ext cx="7" cy="564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Rectangle 208">
              <a:extLst>
                <a:ext uri="{FF2B5EF4-FFF2-40B4-BE49-F238E27FC236}">
                  <a16:creationId xmlns:a16="http://schemas.microsoft.com/office/drawing/2014/main" id="{C77A9F4C-2B22-46F1-9C0A-2EB9E0DC43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5" y="783"/>
              <a:ext cx="112" cy="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209">
              <a:extLst>
                <a:ext uri="{FF2B5EF4-FFF2-40B4-BE49-F238E27FC236}">
                  <a16:creationId xmlns:a16="http://schemas.microsoft.com/office/drawing/2014/main" id="{638185E3-938C-45BA-88A9-41AFDA304C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5" y="225"/>
              <a:ext cx="7" cy="558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210">
              <a:extLst>
                <a:ext uri="{FF2B5EF4-FFF2-40B4-BE49-F238E27FC236}">
                  <a16:creationId xmlns:a16="http://schemas.microsoft.com/office/drawing/2014/main" id="{EDB09741-FA17-49D2-88BE-6869C51CF6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2" y="225"/>
              <a:ext cx="105" cy="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211">
              <a:extLst>
                <a:ext uri="{FF2B5EF4-FFF2-40B4-BE49-F238E27FC236}">
                  <a16:creationId xmlns:a16="http://schemas.microsoft.com/office/drawing/2014/main" id="{E23F7C8F-054B-4AE8-B89B-B36B42D6A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0" y="231"/>
              <a:ext cx="7" cy="55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212">
              <a:extLst>
                <a:ext uri="{FF2B5EF4-FFF2-40B4-BE49-F238E27FC236}">
                  <a16:creationId xmlns:a16="http://schemas.microsoft.com/office/drawing/2014/main" id="{01698809-4E88-47A4-8DEA-B321943FE0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2" y="778"/>
              <a:ext cx="98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13">
              <a:extLst>
                <a:ext uri="{FF2B5EF4-FFF2-40B4-BE49-F238E27FC236}">
                  <a16:creationId xmlns:a16="http://schemas.microsoft.com/office/drawing/2014/main" id="{A529F936-9DC2-4C84-8E5C-C1D51C744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2" y="231"/>
              <a:ext cx="7" cy="547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14">
              <a:extLst>
                <a:ext uri="{FF2B5EF4-FFF2-40B4-BE49-F238E27FC236}">
                  <a16:creationId xmlns:a16="http://schemas.microsoft.com/office/drawing/2014/main" id="{34963EEF-4A43-4750-ADBA-59A89291B6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9" y="231"/>
              <a:ext cx="91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215">
              <a:extLst>
                <a:ext uri="{FF2B5EF4-FFF2-40B4-BE49-F238E27FC236}">
                  <a16:creationId xmlns:a16="http://schemas.microsoft.com/office/drawing/2014/main" id="{00E6B4E1-71C4-4E2D-B379-546B249AD2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9" y="236"/>
              <a:ext cx="91" cy="54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16">
              <a:extLst>
                <a:ext uri="{FF2B5EF4-FFF2-40B4-BE49-F238E27FC236}">
                  <a16:creationId xmlns:a16="http://schemas.microsoft.com/office/drawing/2014/main" id="{E09E1442-0AED-4477-9449-3D844A46AA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5" y="993"/>
              <a:ext cx="1353" cy="86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217">
              <a:extLst>
                <a:ext uri="{FF2B5EF4-FFF2-40B4-BE49-F238E27FC236}">
                  <a16:creationId xmlns:a16="http://schemas.microsoft.com/office/drawing/2014/main" id="{67FE84DF-35BE-4B8B-831B-5D6776BE19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7" y="993"/>
              <a:ext cx="8" cy="91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218">
              <a:extLst>
                <a:ext uri="{FF2B5EF4-FFF2-40B4-BE49-F238E27FC236}">
                  <a16:creationId xmlns:a16="http://schemas.microsoft.com/office/drawing/2014/main" id="{4EDD7C58-70E6-4C01-8D59-0248924F8D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5" y="1079"/>
              <a:ext cx="112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219">
              <a:extLst>
                <a:ext uri="{FF2B5EF4-FFF2-40B4-BE49-F238E27FC236}">
                  <a16:creationId xmlns:a16="http://schemas.microsoft.com/office/drawing/2014/main" id="{A4364BDC-E44F-4F08-8974-A865ED2EDC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5" y="993"/>
              <a:ext cx="7" cy="8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Rectangle 220">
              <a:extLst>
                <a:ext uri="{FF2B5EF4-FFF2-40B4-BE49-F238E27FC236}">
                  <a16:creationId xmlns:a16="http://schemas.microsoft.com/office/drawing/2014/main" id="{05E6C5D6-6B2E-4059-8DC4-14EFE7210D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2" y="993"/>
              <a:ext cx="105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Rectangle 221">
              <a:extLst>
                <a:ext uri="{FF2B5EF4-FFF2-40B4-BE49-F238E27FC236}">
                  <a16:creationId xmlns:a16="http://schemas.microsoft.com/office/drawing/2014/main" id="{564E5A68-6AFB-4F69-956B-2E701A40E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0" y="998"/>
              <a:ext cx="7" cy="81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222">
              <a:extLst>
                <a:ext uri="{FF2B5EF4-FFF2-40B4-BE49-F238E27FC236}">
                  <a16:creationId xmlns:a16="http://schemas.microsoft.com/office/drawing/2014/main" id="{1246FAD9-7353-4587-A624-F5DC04ED05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2" y="1073"/>
              <a:ext cx="98" cy="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23">
              <a:extLst>
                <a:ext uri="{FF2B5EF4-FFF2-40B4-BE49-F238E27FC236}">
                  <a16:creationId xmlns:a16="http://schemas.microsoft.com/office/drawing/2014/main" id="{2221EAE2-636E-4D5A-AC88-0AF5A7E173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2" y="998"/>
              <a:ext cx="7" cy="7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224">
              <a:extLst>
                <a:ext uri="{FF2B5EF4-FFF2-40B4-BE49-F238E27FC236}">
                  <a16:creationId xmlns:a16="http://schemas.microsoft.com/office/drawing/2014/main" id="{FCE06E77-9D08-42BD-9ED6-39722F3559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9" y="998"/>
              <a:ext cx="91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Rectangle 225">
              <a:extLst>
                <a:ext uri="{FF2B5EF4-FFF2-40B4-BE49-F238E27FC236}">
                  <a16:creationId xmlns:a16="http://schemas.microsoft.com/office/drawing/2014/main" id="{A20BF6D2-7A5C-46EA-9195-E9B218A1F1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99" y="1003"/>
              <a:ext cx="91" cy="70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26">
              <a:extLst>
                <a:ext uri="{FF2B5EF4-FFF2-40B4-BE49-F238E27FC236}">
                  <a16:creationId xmlns:a16="http://schemas.microsoft.com/office/drawing/2014/main" id="{71A0AC83-4CD5-4DF2-9E6B-ECFC9B1E38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7" y="1020"/>
              <a:ext cx="28" cy="32"/>
            </a:xfrm>
            <a:custGeom>
              <a:avLst/>
              <a:gdLst>
                <a:gd name="T0" fmla="*/ 28 w 28"/>
                <a:gd name="T1" fmla="*/ 0 h 32"/>
                <a:gd name="T2" fmla="*/ 28 w 28"/>
                <a:gd name="T3" fmla="*/ 32 h 32"/>
                <a:gd name="T4" fmla="*/ 0 w 28"/>
                <a:gd name="T5" fmla="*/ 16 h 32"/>
                <a:gd name="T6" fmla="*/ 28 w 28"/>
                <a:gd name="T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2">
                  <a:moveTo>
                    <a:pt x="28" y="0"/>
                  </a:moveTo>
                  <a:lnTo>
                    <a:pt x="28" y="32"/>
                  </a:lnTo>
                  <a:lnTo>
                    <a:pt x="0" y="16"/>
                  </a:lnTo>
                  <a:lnTo>
                    <a:pt x="28" y="0"/>
                  </a:lnTo>
                  <a:close/>
                </a:path>
              </a:pathLst>
            </a:cu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Rectangle 227">
              <a:extLst>
                <a:ext uri="{FF2B5EF4-FFF2-40B4-BE49-F238E27FC236}">
                  <a16:creationId xmlns:a16="http://schemas.microsoft.com/office/drawing/2014/main" id="{741F0D81-F7D1-4A1E-9237-DDA458FA2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38" y="993"/>
              <a:ext cx="7" cy="91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 228">
              <a:extLst>
                <a:ext uri="{FF2B5EF4-FFF2-40B4-BE49-F238E27FC236}">
                  <a16:creationId xmlns:a16="http://schemas.microsoft.com/office/drawing/2014/main" id="{C847246F-CB20-4EEA-A089-2F4EB5B031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5" y="1079"/>
              <a:ext cx="113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229">
              <a:extLst>
                <a:ext uri="{FF2B5EF4-FFF2-40B4-BE49-F238E27FC236}">
                  <a16:creationId xmlns:a16="http://schemas.microsoft.com/office/drawing/2014/main" id="{13EB068B-74B3-4B9A-95FC-85EBCD31C2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5" y="993"/>
              <a:ext cx="7" cy="8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230">
              <a:extLst>
                <a:ext uri="{FF2B5EF4-FFF2-40B4-BE49-F238E27FC236}">
                  <a16:creationId xmlns:a16="http://schemas.microsoft.com/office/drawing/2014/main" id="{937E8158-0C66-41A4-90D3-CC95733E0E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" y="993"/>
              <a:ext cx="106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231">
              <a:extLst>
                <a:ext uri="{FF2B5EF4-FFF2-40B4-BE49-F238E27FC236}">
                  <a16:creationId xmlns:a16="http://schemas.microsoft.com/office/drawing/2014/main" id="{A9F1BAB9-95DF-4ED6-A938-1F2EE029EA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31" y="998"/>
              <a:ext cx="7" cy="81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232">
              <a:extLst>
                <a:ext uri="{FF2B5EF4-FFF2-40B4-BE49-F238E27FC236}">
                  <a16:creationId xmlns:a16="http://schemas.microsoft.com/office/drawing/2014/main" id="{5644060E-8247-48B4-8303-650606AAFD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" y="1073"/>
              <a:ext cx="99" cy="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Rectangle 233">
              <a:extLst>
                <a:ext uri="{FF2B5EF4-FFF2-40B4-BE49-F238E27FC236}">
                  <a16:creationId xmlns:a16="http://schemas.microsoft.com/office/drawing/2014/main" id="{B284991D-7A53-48BB-B476-EBF2D6DE56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2" y="998"/>
              <a:ext cx="7" cy="7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Rectangle 234">
              <a:extLst>
                <a:ext uri="{FF2B5EF4-FFF2-40B4-BE49-F238E27FC236}">
                  <a16:creationId xmlns:a16="http://schemas.microsoft.com/office/drawing/2014/main" id="{4AFD014A-3A43-4242-A438-07B2BF325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9" y="998"/>
              <a:ext cx="92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Rectangle 235">
              <a:extLst>
                <a:ext uri="{FF2B5EF4-FFF2-40B4-BE49-F238E27FC236}">
                  <a16:creationId xmlns:a16="http://schemas.microsoft.com/office/drawing/2014/main" id="{BF1D713A-A409-49A2-BB23-11AD7E39DA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9" y="1003"/>
              <a:ext cx="92" cy="70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236">
              <a:extLst>
                <a:ext uri="{FF2B5EF4-FFF2-40B4-BE49-F238E27FC236}">
                  <a16:creationId xmlns:a16="http://schemas.microsoft.com/office/drawing/2014/main" id="{6F3F49F1-DB9B-427E-8D64-6C301BB9A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020"/>
              <a:ext cx="28" cy="32"/>
            </a:xfrm>
            <a:custGeom>
              <a:avLst/>
              <a:gdLst>
                <a:gd name="T0" fmla="*/ 0 w 28"/>
                <a:gd name="T1" fmla="*/ 0 h 32"/>
                <a:gd name="T2" fmla="*/ 0 w 28"/>
                <a:gd name="T3" fmla="*/ 32 h 32"/>
                <a:gd name="T4" fmla="*/ 28 w 28"/>
                <a:gd name="T5" fmla="*/ 16 h 32"/>
                <a:gd name="T6" fmla="*/ 0 w 28"/>
                <a:gd name="T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2">
                  <a:moveTo>
                    <a:pt x="0" y="0"/>
                  </a:moveTo>
                  <a:lnTo>
                    <a:pt x="0" y="32"/>
                  </a:lnTo>
                  <a:lnTo>
                    <a:pt x="28" y="16"/>
                  </a:lnTo>
                  <a:lnTo>
                    <a:pt x="0" y="0"/>
                  </a:lnTo>
                  <a:close/>
                </a:path>
              </a:pathLst>
            </a:cu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237">
              <a:extLst>
                <a:ext uri="{FF2B5EF4-FFF2-40B4-BE49-F238E27FC236}">
                  <a16:creationId xmlns:a16="http://schemas.microsoft.com/office/drawing/2014/main" id="{ADB45360-D8D1-4B6A-A5D1-79D3A0B215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8" y="993"/>
              <a:ext cx="7" cy="91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 238">
              <a:extLst>
                <a:ext uri="{FF2B5EF4-FFF2-40B4-BE49-F238E27FC236}">
                  <a16:creationId xmlns:a16="http://schemas.microsoft.com/office/drawing/2014/main" id="{B7E43B21-60E8-4547-A475-29380D583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2" y="1079"/>
              <a:ext cx="986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Rectangle 239">
              <a:extLst>
                <a:ext uri="{FF2B5EF4-FFF2-40B4-BE49-F238E27FC236}">
                  <a16:creationId xmlns:a16="http://schemas.microsoft.com/office/drawing/2014/main" id="{7F48087A-45D3-42CF-9C9C-29EA9CDE7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2" y="993"/>
              <a:ext cx="7" cy="8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Rectangle 240">
              <a:extLst>
                <a:ext uri="{FF2B5EF4-FFF2-40B4-BE49-F238E27FC236}">
                  <a16:creationId xmlns:a16="http://schemas.microsoft.com/office/drawing/2014/main" id="{AEB44B2B-B5FF-44EA-931D-0FB3E370C2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9" y="993"/>
              <a:ext cx="979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Rectangle 241">
              <a:extLst>
                <a:ext uri="{FF2B5EF4-FFF2-40B4-BE49-F238E27FC236}">
                  <a16:creationId xmlns:a16="http://schemas.microsoft.com/office/drawing/2014/main" id="{FD69A120-FC86-4D13-B854-A0AA7C4BC0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1" y="998"/>
              <a:ext cx="7" cy="81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242">
              <a:extLst>
                <a:ext uri="{FF2B5EF4-FFF2-40B4-BE49-F238E27FC236}">
                  <a16:creationId xmlns:a16="http://schemas.microsoft.com/office/drawing/2014/main" id="{3FCD78F4-31A9-411B-BE8F-79816AA69F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9" y="1073"/>
              <a:ext cx="972" cy="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243">
              <a:extLst>
                <a:ext uri="{FF2B5EF4-FFF2-40B4-BE49-F238E27FC236}">
                  <a16:creationId xmlns:a16="http://schemas.microsoft.com/office/drawing/2014/main" id="{7F1705F1-658A-4D5D-8B46-AEC59D653F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9" y="998"/>
              <a:ext cx="7" cy="7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244">
              <a:extLst>
                <a:ext uri="{FF2B5EF4-FFF2-40B4-BE49-F238E27FC236}">
                  <a16:creationId xmlns:a16="http://schemas.microsoft.com/office/drawing/2014/main" id="{F158DB7F-5015-4005-9F04-8D7032AEE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" y="998"/>
              <a:ext cx="965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245">
              <a:extLst>
                <a:ext uri="{FF2B5EF4-FFF2-40B4-BE49-F238E27FC236}">
                  <a16:creationId xmlns:a16="http://schemas.microsoft.com/office/drawing/2014/main" id="{E04FB7AF-0D90-41DE-A50B-D4C03A1834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" y="1003"/>
              <a:ext cx="965" cy="70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246">
              <a:extLst>
                <a:ext uri="{FF2B5EF4-FFF2-40B4-BE49-F238E27FC236}">
                  <a16:creationId xmlns:a16="http://schemas.microsoft.com/office/drawing/2014/main" id="{233C7F56-E5E0-4215-AB2E-ED724258BC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0" y="1186"/>
              <a:ext cx="7" cy="1143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247">
              <a:extLst>
                <a:ext uri="{FF2B5EF4-FFF2-40B4-BE49-F238E27FC236}">
                  <a16:creationId xmlns:a16="http://schemas.microsoft.com/office/drawing/2014/main" id="{A12502F8-66EE-4AE3-869D-2D8B699402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1" y="2324"/>
              <a:ext cx="1529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Rectangle 248">
              <a:extLst>
                <a:ext uri="{FF2B5EF4-FFF2-40B4-BE49-F238E27FC236}">
                  <a16:creationId xmlns:a16="http://schemas.microsoft.com/office/drawing/2014/main" id="{6B7341DF-72C3-4552-A824-ACCCF77C1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1" y="1186"/>
              <a:ext cx="7" cy="1138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Rectangle 249">
              <a:extLst>
                <a:ext uri="{FF2B5EF4-FFF2-40B4-BE49-F238E27FC236}">
                  <a16:creationId xmlns:a16="http://schemas.microsoft.com/office/drawing/2014/main" id="{4D9BC4F8-8335-4E9E-90F4-D90C97A43E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8" y="1186"/>
              <a:ext cx="1522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 250">
              <a:extLst>
                <a:ext uri="{FF2B5EF4-FFF2-40B4-BE49-F238E27FC236}">
                  <a16:creationId xmlns:a16="http://schemas.microsoft.com/office/drawing/2014/main" id="{47256C1F-1371-478E-B55A-72B9BD7016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9" y="1191"/>
              <a:ext cx="21" cy="1133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251">
              <a:extLst>
                <a:ext uri="{FF2B5EF4-FFF2-40B4-BE49-F238E27FC236}">
                  <a16:creationId xmlns:a16="http://schemas.microsoft.com/office/drawing/2014/main" id="{8989C276-E80A-455E-9EAA-88701112B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8" y="2307"/>
              <a:ext cx="1501" cy="17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252">
              <a:extLst>
                <a:ext uri="{FF2B5EF4-FFF2-40B4-BE49-F238E27FC236}">
                  <a16:creationId xmlns:a16="http://schemas.microsoft.com/office/drawing/2014/main" id="{DEF657E2-1B20-42E8-A841-AAE6A5627F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8" y="1191"/>
              <a:ext cx="22" cy="111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253">
              <a:extLst>
                <a:ext uri="{FF2B5EF4-FFF2-40B4-BE49-F238E27FC236}">
                  <a16:creationId xmlns:a16="http://schemas.microsoft.com/office/drawing/2014/main" id="{55D68246-D3FC-4B61-B486-BC6534414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0" y="1191"/>
              <a:ext cx="1479" cy="1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 254">
              <a:extLst>
                <a:ext uri="{FF2B5EF4-FFF2-40B4-BE49-F238E27FC236}">
                  <a16:creationId xmlns:a16="http://schemas.microsoft.com/office/drawing/2014/main" id="{1BB4B663-3554-476A-871D-A605C5FE17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4" y="1207"/>
              <a:ext cx="979" cy="134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100" b="1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TrucktoCustomer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2" name="Rectangle 255">
              <a:extLst>
                <a:ext uri="{FF2B5EF4-FFF2-40B4-BE49-F238E27FC236}">
                  <a16:creationId xmlns:a16="http://schemas.microsoft.com/office/drawing/2014/main" id="{7E18B5EC-3E32-4C34-993B-D3B1CABC35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9" y="1315"/>
              <a:ext cx="7" cy="998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 256">
              <a:extLst>
                <a:ext uri="{FF2B5EF4-FFF2-40B4-BE49-F238E27FC236}">
                  <a16:creationId xmlns:a16="http://schemas.microsoft.com/office/drawing/2014/main" id="{5DE8742E-362F-4BB8-BCB4-74EDC8AF7D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2307"/>
              <a:ext cx="1487" cy="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Rectangle 257">
              <a:extLst>
                <a:ext uri="{FF2B5EF4-FFF2-40B4-BE49-F238E27FC236}">
                  <a16:creationId xmlns:a16="http://schemas.microsoft.com/office/drawing/2014/main" id="{8F4CE409-B3BF-4A2D-98DA-E7C8CCA029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315"/>
              <a:ext cx="8" cy="99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Rectangle 258">
              <a:extLst>
                <a:ext uri="{FF2B5EF4-FFF2-40B4-BE49-F238E27FC236}">
                  <a16:creationId xmlns:a16="http://schemas.microsoft.com/office/drawing/2014/main" id="{DF9C1D2F-E2FE-45B7-88A2-D79956C94B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0" y="1315"/>
              <a:ext cx="1479" cy="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259">
              <a:extLst>
                <a:ext uri="{FF2B5EF4-FFF2-40B4-BE49-F238E27FC236}">
                  <a16:creationId xmlns:a16="http://schemas.microsoft.com/office/drawing/2014/main" id="{44827979-525E-4A4C-9F45-11C983688D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0" y="1315"/>
              <a:ext cx="1479" cy="99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 260">
              <a:extLst>
                <a:ext uri="{FF2B5EF4-FFF2-40B4-BE49-F238E27FC236}">
                  <a16:creationId xmlns:a16="http://schemas.microsoft.com/office/drawing/2014/main" id="{CCEC97F3-EA6A-45B6-897D-0BA788EB7C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0" y="1315"/>
              <a:ext cx="1479" cy="993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Rectangle 261">
              <a:extLst>
                <a:ext uri="{FF2B5EF4-FFF2-40B4-BE49-F238E27FC236}">
                  <a16:creationId xmlns:a16="http://schemas.microsoft.com/office/drawing/2014/main" id="{88D4B43E-97B8-404A-AD35-38F5B423EE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7" y="1320"/>
              <a:ext cx="133" cy="11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286" name="Picture 262">
              <a:extLst>
                <a:ext uri="{FF2B5EF4-FFF2-40B4-BE49-F238E27FC236}">
                  <a16:creationId xmlns:a16="http://schemas.microsoft.com/office/drawing/2014/main" id="{E3640A53-24FE-4CDE-9E57-A01FFAA7AB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71" y="1342"/>
              <a:ext cx="105" cy="80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pic>
        <p:sp>
          <p:nvSpPr>
            <p:cNvPr id="69" name="Rectangle 263">
              <a:extLst>
                <a:ext uri="{FF2B5EF4-FFF2-40B4-BE49-F238E27FC236}">
                  <a16:creationId xmlns:a16="http://schemas.microsoft.com/office/drawing/2014/main" id="{CFB9D316-225D-4214-AA5C-68C937FA1A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7" y="1445"/>
              <a:ext cx="133" cy="118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Rectangle 264">
              <a:extLst>
                <a:ext uri="{FF2B5EF4-FFF2-40B4-BE49-F238E27FC236}">
                  <a16:creationId xmlns:a16="http://schemas.microsoft.com/office/drawing/2014/main" id="{FB755969-4870-4242-A7D7-8B7A44A955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7" y="1569"/>
              <a:ext cx="133" cy="118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Rectangle 265">
              <a:extLst>
                <a:ext uri="{FF2B5EF4-FFF2-40B4-BE49-F238E27FC236}">
                  <a16:creationId xmlns:a16="http://schemas.microsoft.com/office/drawing/2014/main" id="{76AAA19D-6AE6-4BF3-A343-683017F3F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7" y="1693"/>
              <a:ext cx="133" cy="118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Rectangle 266">
              <a:extLst>
                <a:ext uri="{FF2B5EF4-FFF2-40B4-BE49-F238E27FC236}">
                  <a16:creationId xmlns:a16="http://schemas.microsoft.com/office/drawing/2014/main" id="{7433E307-2F9D-49B4-BE3A-144E2D9400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7" y="1817"/>
              <a:ext cx="133" cy="11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 267">
              <a:extLst>
                <a:ext uri="{FF2B5EF4-FFF2-40B4-BE49-F238E27FC236}">
                  <a16:creationId xmlns:a16="http://schemas.microsoft.com/office/drawing/2014/main" id="{9E88938A-E24B-4D63-A800-364B8EA769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7" y="1941"/>
              <a:ext cx="133" cy="11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268">
              <a:extLst>
                <a:ext uri="{FF2B5EF4-FFF2-40B4-BE49-F238E27FC236}">
                  <a16:creationId xmlns:a16="http://schemas.microsoft.com/office/drawing/2014/main" id="{CC3A7A4D-AC75-4F1D-BF6A-E911348F4A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7" y="2065"/>
              <a:ext cx="133" cy="119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269">
              <a:extLst>
                <a:ext uri="{FF2B5EF4-FFF2-40B4-BE49-F238E27FC236}">
                  <a16:creationId xmlns:a16="http://schemas.microsoft.com/office/drawing/2014/main" id="{82861999-21C9-4A19-9672-0E3F43B2ED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7" y="1315"/>
              <a:ext cx="1332" cy="124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Rectangle 270">
              <a:extLst>
                <a:ext uri="{FF2B5EF4-FFF2-40B4-BE49-F238E27FC236}">
                  <a16:creationId xmlns:a16="http://schemas.microsoft.com/office/drawing/2014/main" id="{81166F0D-71DF-4E1D-9819-E16E718395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7" y="1336"/>
              <a:ext cx="768" cy="10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TrucktoCustomerID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7" name="Rectangle 271">
              <a:extLst>
                <a:ext uri="{FF2B5EF4-FFF2-40B4-BE49-F238E27FC236}">
                  <a16:creationId xmlns:a16="http://schemas.microsoft.com/office/drawing/2014/main" id="{EA0B4F4D-91EC-451F-BE57-48F39B2E8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7" y="1439"/>
              <a:ext cx="1332" cy="124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Rectangle 272">
              <a:extLst>
                <a:ext uri="{FF2B5EF4-FFF2-40B4-BE49-F238E27FC236}">
                  <a16:creationId xmlns:a16="http://schemas.microsoft.com/office/drawing/2014/main" id="{C3ADF057-0B39-4C60-816D-6E1405424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7" y="1460"/>
              <a:ext cx="866" cy="102"/>
            </a:xfrm>
            <a:prstGeom prst="rect">
              <a:avLst/>
            </a:prstGeom>
            <a:solidFill>
              <a:srgbClr val="FFFF00"/>
            </a:solidFill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TrucktoCustomerDate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9" name="Rectangle 273">
              <a:extLst>
                <a:ext uri="{FF2B5EF4-FFF2-40B4-BE49-F238E27FC236}">
                  <a16:creationId xmlns:a16="http://schemas.microsoft.com/office/drawing/2014/main" id="{8C8E793A-D224-4D42-8C55-F4FFFD7B5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7" y="1563"/>
              <a:ext cx="1332" cy="124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Rectangle 274">
              <a:extLst>
                <a:ext uri="{FF2B5EF4-FFF2-40B4-BE49-F238E27FC236}">
                  <a16:creationId xmlns:a16="http://schemas.microsoft.com/office/drawing/2014/main" id="{3C3174A4-8133-4AB6-B32A-AA0438405C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7" y="1584"/>
              <a:ext cx="1197" cy="10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TrucktoCustomerTruckRouteID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1" name="Rectangle 275">
              <a:extLst>
                <a:ext uri="{FF2B5EF4-FFF2-40B4-BE49-F238E27FC236}">
                  <a16:creationId xmlns:a16="http://schemas.microsoft.com/office/drawing/2014/main" id="{9D93DD79-1BD1-44FD-840E-96CD93A310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7" y="1687"/>
              <a:ext cx="1332" cy="124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Rectangle 276">
              <a:extLst>
                <a:ext uri="{FF2B5EF4-FFF2-40B4-BE49-F238E27FC236}">
                  <a16:creationId xmlns:a16="http://schemas.microsoft.com/office/drawing/2014/main" id="{798C2E37-9507-4D6A-B0D4-3D6D8792B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7" y="1709"/>
              <a:ext cx="972" cy="10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TrucktoCustomerTruckID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3" name="Rectangle 277">
              <a:extLst>
                <a:ext uri="{FF2B5EF4-FFF2-40B4-BE49-F238E27FC236}">
                  <a16:creationId xmlns:a16="http://schemas.microsoft.com/office/drawing/2014/main" id="{089EAD04-1654-4F71-A157-2E36E6888F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7" y="1811"/>
              <a:ext cx="1332" cy="125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Rectangle 278">
              <a:extLst>
                <a:ext uri="{FF2B5EF4-FFF2-40B4-BE49-F238E27FC236}">
                  <a16:creationId xmlns:a16="http://schemas.microsoft.com/office/drawing/2014/main" id="{E361ADC8-0ACA-4D36-85F3-B0D62D1FF0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7" y="1833"/>
              <a:ext cx="1134" cy="10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TrucktoCustomerCustomerID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5" name="Rectangle 279">
              <a:extLst>
                <a:ext uri="{FF2B5EF4-FFF2-40B4-BE49-F238E27FC236}">
                  <a16:creationId xmlns:a16="http://schemas.microsoft.com/office/drawing/2014/main" id="{0769212B-15A0-40B9-9706-FB55A9BF4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7" y="1936"/>
              <a:ext cx="1332" cy="124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Rectangle 280">
              <a:extLst>
                <a:ext uri="{FF2B5EF4-FFF2-40B4-BE49-F238E27FC236}">
                  <a16:creationId xmlns:a16="http://schemas.microsoft.com/office/drawing/2014/main" id="{340CBDC9-DEA3-4266-A706-6D1A12A187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7" y="1957"/>
              <a:ext cx="923" cy="10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TrucktoCustomerFuelID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7" name="Rectangle 281">
              <a:extLst>
                <a:ext uri="{FF2B5EF4-FFF2-40B4-BE49-F238E27FC236}">
                  <a16:creationId xmlns:a16="http://schemas.microsoft.com/office/drawing/2014/main" id="{E3B4325E-F2F1-4374-B9E9-364CD339B6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7" y="2060"/>
              <a:ext cx="1332" cy="124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Rectangle 282">
              <a:extLst>
                <a:ext uri="{FF2B5EF4-FFF2-40B4-BE49-F238E27FC236}">
                  <a16:creationId xmlns:a16="http://schemas.microsoft.com/office/drawing/2014/main" id="{C69A1F4E-40B6-4026-9123-B1738EB454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7" y="2081"/>
              <a:ext cx="1007" cy="10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8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TrucktoCustomerRevenue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9" name="Line 283">
              <a:extLst>
                <a:ext uri="{FF2B5EF4-FFF2-40B4-BE49-F238E27FC236}">
                  <a16:creationId xmlns:a16="http://schemas.microsoft.com/office/drawing/2014/main" id="{36886235-674B-4358-8B59-BC84255405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0" y="1315"/>
              <a:ext cx="1465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Line 284">
              <a:extLst>
                <a:ext uri="{FF2B5EF4-FFF2-40B4-BE49-F238E27FC236}">
                  <a16:creationId xmlns:a16="http://schemas.microsoft.com/office/drawing/2014/main" id="{5AE58A58-0B94-45B9-976C-57826FDEB0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0" y="1439"/>
              <a:ext cx="1465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Line 285">
              <a:extLst>
                <a:ext uri="{FF2B5EF4-FFF2-40B4-BE49-F238E27FC236}">
                  <a16:creationId xmlns:a16="http://schemas.microsoft.com/office/drawing/2014/main" id="{5DE5EB90-AFB2-4374-BF6A-0C62BC9E8A1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0" y="1563"/>
              <a:ext cx="1465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Line 286">
              <a:extLst>
                <a:ext uri="{FF2B5EF4-FFF2-40B4-BE49-F238E27FC236}">
                  <a16:creationId xmlns:a16="http://schemas.microsoft.com/office/drawing/2014/main" id="{54347289-B807-45F1-8B06-5597A14740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0" y="1687"/>
              <a:ext cx="1465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Line 287">
              <a:extLst>
                <a:ext uri="{FF2B5EF4-FFF2-40B4-BE49-F238E27FC236}">
                  <a16:creationId xmlns:a16="http://schemas.microsoft.com/office/drawing/2014/main" id="{382B934E-F7A7-47CE-9F79-E59B2A4D14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0" y="1811"/>
              <a:ext cx="1465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Line 288">
              <a:extLst>
                <a:ext uri="{FF2B5EF4-FFF2-40B4-BE49-F238E27FC236}">
                  <a16:creationId xmlns:a16="http://schemas.microsoft.com/office/drawing/2014/main" id="{225D6C37-FC75-4E8A-B124-03DC6BD247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0" y="1936"/>
              <a:ext cx="1465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Line 289">
              <a:extLst>
                <a:ext uri="{FF2B5EF4-FFF2-40B4-BE49-F238E27FC236}">
                  <a16:creationId xmlns:a16="http://schemas.microsoft.com/office/drawing/2014/main" id="{6F6B8450-7921-4757-85FD-D4D7A04DCD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0" y="2060"/>
              <a:ext cx="1465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Line 290">
              <a:extLst>
                <a:ext uri="{FF2B5EF4-FFF2-40B4-BE49-F238E27FC236}">
                  <a16:creationId xmlns:a16="http://schemas.microsoft.com/office/drawing/2014/main" id="{15BC7A34-B619-4213-B435-3BF8A9FB40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0" y="2184"/>
              <a:ext cx="1465" cy="0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Line 291">
              <a:extLst>
                <a:ext uri="{FF2B5EF4-FFF2-40B4-BE49-F238E27FC236}">
                  <a16:creationId xmlns:a16="http://schemas.microsoft.com/office/drawing/2014/main" id="{C711B949-3703-457D-8536-1834C6C0F9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0" y="1315"/>
              <a:ext cx="0" cy="863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Line 292">
              <a:extLst>
                <a:ext uri="{FF2B5EF4-FFF2-40B4-BE49-F238E27FC236}">
                  <a16:creationId xmlns:a16="http://schemas.microsoft.com/office/drawing/2014/main" id="{F835E49C-9676-452E-971A-5A40D3782B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90" y="1315"/>
              <a:ext cx="0" cy="863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Line 293">
              <a:extLst>
                <a:ext uri="{FF2B5EF4-FFF2-40B4-BE49-F238E27FC236}">
                  <a16:creationId xmlns:a16="http://schemas.microsoft.com/office/drawing/2014/main" id="{7EA9CA8F-1027-414C-8F33-D69264EC85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22" y="1315"/>
              <a:ext cx="0" cy="863"/>
            </a:xfrm>
            <a:prstGeom prst="line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197" name="Straight Connector 1196">
            <a:extLst>
              <a:ext uri="{FF2B5EF4-FFF2-40B4-BE49-F238E27FC236}">
                <a16:creationId xmlns:a16="http://schemas.microsoft.com/office/drawing/2014/main" id="{79AF6FE0-6643-4A95-8D64-82D5CEF49E16}"/>
              </a:ext>
            </a:extLst>
          </p:cNvPr>
          <p:cNvCxnSpPr/>
          <p:nvPr/>
        </p:nvCxnSpPr>
        <p:spPr>
          <a:xfrm flipV="1">
            <a:off x="7381875" y="2201862"/>
            <a:ext cx="2438400" cy="96996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00" name="Freeform: Shape 1199">
            <a:extLst>
              <a:ext uri="{FF2B5EF4-FFF2-40B4-BE49-F238E27FC236}">
                <a16:creationId xmlns:a16="http://schemas.microsoft.com/office/drawing/2014/main" id="{F8C95E33-5DB9-4ECB-8A90-1CB148E9C331}"/>
              </a:ext>
            </a:extLst>
          </p:cNvPr>
          <p:cNvSpPr/>
          <p:nvPr/>
        </p:nvSpPr>
        <p:spPr>
          <a:xfrm>
            <a:off x="4241533" y="2785730"/>
            <a:ext cx="862095" cy="1881963"/>
          </a:xfrm>
          <a:custGeom>
            <a:avLst/>
            <a:gdLst>
              <a:gd name="connsiteX0" fmla="*/ 734504 w 862095"/>
              <a:gd name="connsiteY0" fmla="*/ 0 h 1881963"/>
              <a:gd name="connsiteX1" fmla="*/ 858 w 862095"/>
              <a:gd name="connsiteY1" fmla="*/ 1360968 h 1881963"/>
              <a:gd name="connsiteX2" fmla="*/ 862095 w 862095"/>
              <a:gd name="connsiteY2" fmla="*/ 1881963 h 1881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2095" h="1881963">
                <a:moveTo>
                  <a:pt x="734504" y="0"/>
                </a:moveTo>
                <a:cubicBezTo>
                  <a:pt x="357048" y="523654"/>
                  <a:pt x="-20407" y="1047308"/>
                  <a:pt x="858" y="1360968"/>
                </a:cubicBezTo>
                <a:cubicBezTo>
                  <a:pt x="22123" y="1674628"/>
                  <a:pt x="699063" y="1853610"/>
                  <a:pt x="862095" y="188196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1" name="Freeform: Shape 1200">
            <a:extLst>
              <a:ext uri="{FF2B5EF4-FFF2-40B4-BE49-F238E27FC236}">
                <a16:creationId xmlns:a16="http://schemas.microsoft.com/office/drawing/2014/main" id="{C62D53F5-AA6F-4330-8435-9D6DE07808BF}"/>
              </a:ext>
            </a:extLst>
          </p:cNvPr>
          <p:cNvSpPr/>
          <p:nvPr/>
        </p:nvSpPr>
        <p:spPr>
          <a:xfrm>
            <a:off x="4369710" y="231080"/>
            <a:ext cx="659490" cy="2352632"/>
          </a:xfrm>
          <a:custGeom>
            <a:avLst/>
            <a:gdLst>
              <a:gd name="connsiteX0" fmla="*/ 595695 w 659490"/>
              <a:gd name="connsiteY0" fmla="*/ 2352632 h 2352632"/>
              <a:gd name="connsiteX1" fmla="*/ 271 w 659490"/>
              <a:gd name="connsiteY1" fmla="*/ 1151153 h 2352632"/>
              <a:gd name="connsiteX2" fmla="*/ 659490 w 659490"/>
              <a:gd name="connsiteY2" fmla="*/ 66632 h 2352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9490" h="2352632">
                <a:moveTo>
                  <a:pt x="595695" y="2352632"/>
                </a:moveTo>
                <a:cubicBezTo>
                  <a:pt x="292666" y="1942392"/>
                  <a:pt x="-10362" y="1532153"/>
                  <a:pt x="271" y="1151153"/>
                </a:cubicBezTo>
                <a:cubicBezTo>
                  <a:pt x="10904" y="770153"/>
                  <a:pt x="360006" y="-271838"/>
                  <a:pt x="659490" y="6663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5" name="Straight Connector 1204">
            <a:extLst>
              <a:ext uri="{FF2B5EF4-FFF2-40B4-BE49-F238E27FC236}">
                <a16:creationId xmlns:a16="http://schemas.microsoft.com/office/drawing/2014/main" id="{5C5C6F08-7B0D-42A4-8A4A-5A609A630E4C}"/>
              </a:ext>
            </a:extLst>
          </p:cNvPr>
          <p:cNvCxnSpPr>
            <a:cxnSpLocks/>
          </p:cNvCxnSpPr>
          <p:nvPr/>
        </p:nvCxnSpPr>
        <p:spPr>
          <a:xfrm>
            <a:off x="2371725" y="1967023"/>
            <a:ext cx="2616199" cy="101112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3291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0" grpId="0" animBg="1"/>
      <p:bldP spid="120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9CBEB-BF69-4204-AD4D-A5A4BD5F2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303" y="574583"/>
            <a:ext cx="4982755" cy="1499616"/>
          </a:xfrm>
          <a:solidFill>
            <a:schemeClr val="accent1">
              <a:lumMod val="7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Sample </a:t>
            </a:r>
            <a:r>
              <a:rPr lang="en-US" dirty="0" err="1"/>
              <a:t>QuerY</a:t>
            </a:r>
            <a:br>
              <a:rPr lang="en-US" dirty="0"/>
            </a:b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SELECT *</a:t>
            </a:r>
            <a:b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FROM </a:t>
            </a:r>
            <a:r>
              <a:rPr lang="en-US" sz="1800" dirty="0" err="1">
                <a:solidFill>
                  <a:schemeClr val="tx1"/>
                </a:solidFill>
                <a:latin typeface="Consolas" panose="020B0609020204030204" pitchFamily="49" charset="0"/>
              </a:rPr>
              <a:t>TruckRoute</a:t>
            </a:r>
            <a:b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WHERE </a:t>
            </a:r>
            <a:r>
              <a:rPr lang="en-US" sz="1800" dirty="0" err="1">
                <a:solidFill>
                  <a:schemeClr val="tx1"/>
                </a:solidFill>
                <a:latin typeface="Consolas" panose="020B0609020204030204" pitchFamily="49" charset="0"/>
              </a:rPr>
              <a:t>TruckRouteMileLength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 &gt; 9975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D410EA-77B4-4877-AEBF-1DA85AE1DD7E}"/>
              </a:ext>
            </a:extLst>
          </p:cNvPr>
          <p:cNvSpPr txBox="1"/>
          <p:nvPr/>
        </p:nvSpPr>
        <p:spPr>
          <a:xfrm>
            <a:off x="214915" y="2507826"/>
            <a:ext cx="11762170" cy="267765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									</a:t>
            </a:r>
            <a:r>
              <a:rPr lang="en-US" sz="1200" b="1" dirty="0"/>
              <a:t>ID	Route	Type	            Start	End	Miles	Gallons</a:t>
            </a:r>
          </a:p>
          <a:p>
            <a:pPr algn="ctr"/>
            <a:r>
              <a:rPr lang="en-US" sz="1200" dirty="0"/>
              <a:t>296	</a:t>
            </a:r>
            <a:r>
              <a:rPr lang="en-US" sz="1200" dirty="0" err="1"/>
              <a:t>bmtra</a:t>
            </a:r>
            <a:r>
              <a:rPr lang="en-US" sz="1200" dirty="0"/>
              <a:t>	backroad	</a:t>
            </a:r>
            <a:r>
              <a:rPr lang="en-US" sz="1200" dirty="0" err="1"/>
              <a:t>xaoja</a:t>
            </a:r>
            <a:r>
              <a:rPr lang="en-US" sz="1200" dirty="0"/>
              <a:t>	</a:t>
            </a:r>
            <a:r>
              <a:rPr lang="en-US" sz="1200" dirty="0" err="1"/>
              <a:t>fcftu</a:t>
            </a:r>
            <a:r>
              <a:rPr lang="en-US" sz="1200" dirty="0"/>
              <a:t>	9983	6</a:t>
            </a:r>
          </a:p>
          <a:p>
            <a:pPr algn="ctr"/>
            <a:r>
              <a:rPr lang="en-US" sz="1200" dirty="0"/>
              <a:t>937	</a:t>
            </a:r>
            <a:r>
              <a:rPr lang="en-US" sz="1200" dirty="0" err="1"/>
              <a:t>eraan</a:t>
            </a:r>
            <a:r>
              <a:rPr lang="en-US" sz="1200" dirty="0"/>
              <a:t>	interstate	</a:t>
            </a:r>
            <a:r>
              <a:rPr lang="en-US" sz="1200" dirty="0" err="1"/>
              <a:t>dklol</a:t>
            </a:r>
            <a:r>
              <a:rPr lang="en-US" sz="1200" dirty="0"/>
              <a:t>	</a:t>
            </a:r>
            <a:r>
              <a:rPr lang="en-US" sz="1200" dirty="0" err="1"/>
              <a:t>xsuxy</a:t>
            </a:r>
            <a:r>
              <a:rPr lang="en-US" sz="1200" dirty="0"/>
              <a:t>	9985	1</a:t>
            </a:r>
          </a:p>
          <a:p>
            <a:pPr algn="ctr"/>
            <a:r>
              <a:rPr lang="en-US" sz="1200" dirty="0"/>
              <a:t>1034	</a:t>
            </a:r>
            <a:r>
              <a:rPr lang="en-US" sz="1200" dirty="0" err="1"/>
              <a:t>qhadk</a:t>
            </a:r>
            <a:r>
              <a:rPr lang="en-US" sz="1200" dirty="0"/>
              <a:t>	interstate	</a:t>
            </a:r>
            <a:r>
              <a:rPr lang="en-US" sz="1200" dirty="0" err="1"/>
              <a:t>wutrm</a:t>
            </a:r>
            <a:r>
              <a:rPr lang="en-US" sz="1200" dirty="0"/>
              <a:t>	</a:t>
            </a:r>
            <a:r>
              <a:rPr lang="en-US" sz="1200" dirty="0" err="1"/>
              <a:t>wfksf</a:t>
            </a:r>
            <a:r>
              <a:rPr lang="en-US" sz="1200" dirty="0"/>
              <a:t>	9993	9</a:t>
            </a:r>
          </a:p>
          <a:p>
            <a:pPr algn="ctr"/>
            <a:r>
              <a:rPr lang="en-US" sz="1200" dirty="0"/>
              <a:t>1103	</a:t>
            </a:r>
            <a:r>
              <a:rPr lang="en-US" sz="1200" dirty="0" err="1"/>
              <a:t>cwcuk</a:t>
            </a:r>
            <a:r>
              <a:rPr lang="en-US" sz="1200" dirty="0"/>
              <a:t>	interstate	</a:t>
            </a:r>
            <a:r>
              <a:rPr lang="en-US" sz="1200" dirty="0" err="1"/>
              <a:t>bkirb</a:t>
            </a:r>
            <a:r>
              <a:rPr lang="en-US" sz="1200" dirty="0"/>
              <a:t>	</a:t>
            </a:r>
            <a:r>
              <a:rPr lang="en-US" sz="1200" dirty="0" err="1"/>
              <a:t>juflt</a:t>
            </a:r>
            <a:r>
              <a:rPr lang="en-US" sz="1200" dirty="0"/>
              <a:t>	9982	3</a:t>
            </a:r>
          </a:p>
          <a:p>
            <a:pPr algn="ctr"/>
            <a:r>
              <a:rPr lang="en-US" sz="1200" dirty="0"/>
              <a:t>2514	</a:t>
            </a:r>
            <a:r>
              <a:rPr lang="en-US" sz="1200" dirty="0" err="1"/>
              <a:t>hllcu</a:t>
            </a:r>
            <a:r>
              <a:rPr lang="en-US" sz="1200" dirty="0"/>
              <a:t>	backroad	</a:t>
            </a:r>
            <a:r>
              <a:rPr lang="en-US" sz="1200" dirty="0" err="1"/>
              <a:t>kptyx</a:t>
            </a:r>
            <a:r>
              <a:rPr lang="en-US" sz="1200" dirty="0"/>
              <a:t>	</a:t>
            </a:r>
            <a:r>
              <a:rPr lang="en-US" sz="1200" dirty="0" err="1"/>
              <a:t>sooyq</a:t>
            </a:r>
            <a:r>
              <a:rPr lang="en-US" sz="1200" dirty="0"/>
              <a:t>	9984	5</a:t>
            </a:r>
          </a:p>
          <a:p>
            <a:pPr algn="ctr"/>
            <a:r>
              <a:rPr lang="en-US" sz="1200" dirty="0"/>
              <a:t>2718	</a:t>
            </a:r>
            <a:r>
              <a:rPr lang="en-US" sz="1200" dirty="0" err="1"/>
              <a:t>xqevw</a:t>
            </a:r>
            <a:r>
              <a:rPr lang="en-US" sz="1200" dirty="0"/>
              <a:t>	interstate	</a:t>
            </a:r>
            <a:r>
              <a:rPr lang="en-US" sz="1200" dirty="0" err="1"/>
              <a:t>wuauc</a:t>
            </a:r>
            <a:r>
              <a:rPr lang="en-US" sz="1200" dirty="0"/>
              <a:t>	</a:t>
            </a:r>
            <a:r>
              <a:rPr lang="en-US" sz="1200" dirty="0" err="1"/>
              <a:t>gngbe</a:t>
            </a:r>
            <a:r>
              <a:rPr lang="en-US" sz="1200" dirty="0"/>
              <a:t>	9997	3</a:t>
            </a:r>
          </a:p>
          <a:p>
            <a:pPr algn="ctr"/>
            <a:r>
              <a:rPr lang="en-US" sz="1200" dirty="0"/>
              <a:t>3786	</a:t>
            </a:r>
            <a:r>
              <a:rPr lang="en-US" sz="1200" dirty="0" err="1"/>
              <a:t>ejvxj</a:t>
            </a:r>
            <a:r>
              <a:rPr lang="en-US" sz="1200" dirty="0"/>
              <a:t>	interstate	</a:t>
            </a:r>
            <a:r>
              <a:rPr lang="en-US" sz="1200" dirty="0" err="1"/>
              <a:t>fyhpc</a:t>
            </a:r>
            <a:r>
              <a:rPr lang="en-US" sz="1200" dirty="0"/>
              <a:t>	</a:t>
            </a:r>
            <a:r>
              <a:rPr lang="en-US" sz="1200" dirty="0" err="1"/>
              <a:t>msacy</a:t>
            </a:r>
            <a:r>
              <a:rPr lang="en-US" sz="1200" dirty="0"/>
              <a:t>	9983	4</a:t>
            </a:r>
          </a:p>
          <a:p>
            <a:pPr algn="ctr"/>
            <a:r>
              <a:rPr lang="en-US" sz="1200" dirty="0"/>
              <a:t>3918	</a:t>
            </a:r>
            <a:r>
              <a:rPr lang="en-US" sz="1200" dirty="0" err="1"/>
              <a:t>nqecm</a:t>
            </a:r>
            <a:r>
              <a:rPr lang="en-US" sz="1200" dirty="0"/>
              <a:t>	interstate	</a:t>
            </a:r>
            <a:r>
              <a:rPr lang="en-US" sz="1200" dirty="0" err="1"/>
              <a:t>varab</a:t>
            </a:r>
            <a:r>
              <a:rPr lang="en-US" sz="1200" dirty="0"/>
              <a:t>	</a:t>
            </a:r>
            <a:r>
              <a:rPr lang="en-US" sz="1200" dirty="0" err="1"/>
              <a:t>rcdxq</a:t>
            </a:r>
            <a:r>
              <a:rPr lang="en-US" sz="1200" dirty="0"/>
              <a:t>	9987	9</a:t>
            </a:r>
          </a:p>
          <a:p>
            <a:pPr algn="ctr"/>
            <a:r>
              <a:rPr lang="en-US" sz="1200" dirty="0"/>
              <a:t>5762	</a:t>
            </a:r>
            <a:r>
              <a:rPr lang="en-US" sz="1200" dirty="0" err="1"/>
              <a:t>wnypf</a:t>
            </a:r>
            <a:r>
              <a:rPr lang="en-US" sz="1200" dirty="0"/>
              <a:t>	interstate	</a:t>
            </a:r>
            <a:r>
              <a:rPr lang="en-US" sz="1200" dirty="0" err="1"/>
              <a:t>lkcxm</a:t>
            </a:r>
            <a:r>
              <a:rPr lang="en-US" sz="1200" dirty="0"/>
              <a:t>	</a:t>
            </a:r>
            <a:r>
              <a:rPr lang="en-US" sz="1200" dirty="0" err="1"/>
              <a:t>rpcix</a:t>
            </a:r>
            <a:r>
              <a:rPr lang="en-US" sz="1200" dirty="0"/>
              <a:t>	9998	6</a:t>
            </a:r>
          </a:p>
          <a:p>
            <a:pPr algn="ctr"/>
            <a:r>
              <a:rPr lang="en-US" sz="1200" dirty="0"/>
              <a:t>6386	</a:t>
            </a:r>
            <a:r>
              <a:rPr lang="en-US" sz="1200" dirty="0" err="1"/>
              <a:t>ngapo</a:t>
            </a:r>
            <a:r>
              <a:rPr lang="en-US" sz="1200" dirty="0"/>
              <a:t>	interstate	</a:t>
            </a:r>
            <a:r>
              <a:rPr lang="en-US" sz="1200" dirty="0" err="1"/>
              <a:t>hvymg</a:t>
            </a:r>
            <a:r>
              <a:rPr lang="en-US" sz="1200" dirty="0"/>
              <a:t>	</a:t>
            </a:r>
            <a:r>
              <a:rPr lang="en-US" sz="1200" dirty="0" err="1"/>
              <a:t>hiygs</a:t>
            </a:r>
            <a:r>
              <a:rPr lang="en-US" sz="1200" dirty="0"/>
              <a:t>	9987	1</a:t>
            </a:r>
          </a:p>
          <a:p>
            <a:pPr algn="ctr"/>
            <a:r>
              <a:rPr lang="en-US" sz="1200" dirty="0"/>
              <a:t>7955	</a:t>
            </a:r>
            <a:r>
              <a:rPr lang="en-US" sz="1200" dirty="0" err="1"/>
              <a:t>sdmsy</a:t>
            </a:r>
            <a:r>
              <a:rPr lang="en-US" sz="1200" dirty="0"/>
              <a:t>	interstate	</a:t>
            </a:r>
            <a:r>
              <a:rPr lang="en-US" sz="1200" dirty="0" err="1"/>
              <a:t>gidva</a:t>
            </a:r>
            <a:r>
              <a:rPr lang="en-US" sz="1200" dirty="0"/>
              <a:t>	</a:t>
            </a:r>
            <a:r>
              <a:rPr lang="en-US" sz="1200" dirty="0" err="1"/>
              <a:t>fcbvn</a:t>
            </a:r>
            <a:r>
              <a:rPr lang="en-US" sz="1200" dirty="0"/>
              <a:t>	9982	7</a:t>
            </a:r>
          </a:p>
          <a:p>
            <a:pPr algn="ctr"/>
            <a:r>
              <a:rPr lang="en-US" sz="1200" dirty="0"/>
              <a:t>8572	</a:t>
            </a:r>
            <a:r>
              <a:rPr lang="en-US" sz="1200" dirty="0" err="1"/>
              <a:t>lmmwq</a:t>
            </a:r>
            <a:r>
              <a:rPr lang="en-US" sz="1200" dirty="0"/>
              <a:t>	backroad	</a:t>
            </a:r>
            <a:r>
              <a:rPr lang="en-US" sz="1200" dirty="0" err="1"/>
              <a:t>cvqpv</a:t>
            </a:r>
            <a:r>
              <a:rPr lang="en-US" sz="1200" dirty="0"/>
              <a:t>	</a:t>
            </a:r>
            <a:r>
              <a:rPr lang="en-US" sz="1200" dirty="0" err="1"/>
              <a:t>jnlpa</a:t>
            </a:r>
            <a:r>
              <a:rPr lang="en-US" sz="1200" dirty="0"/>
              <a:t>	9989	4</a:t>
            </a:r>
          </a:p>
          <a:p>
            <a:pPr algn="ctr"/>
            <a:r>
              <a:rPr lang="en-US" sz="1200" dirty="0"/>
              <a:t>9667	</a:t>
            </a:r>
            <a:r>
              <a:rPr lang="en-US" sz="1200" dirty="0" err="1"/>
              <a:t>wwhpm</a:t>
            </a:r>
            <a:r>
              <a:rPr lang="en-US" sz="1200" dirty="0"/>
              <a:t>	backroad	</a:t>
            </a:r>
            <a:r>
              <a:rPr lang="en-US" sz="1200" dirty="0" err="1"/>
              <a:t>krmnw</a:t>
            </a:r>
            <a:r>
              <a:rPr lang="en-US" sz="1200" dirty="0"/>
              <a:t>	</a:t>
            </a:r>
            <a:r>
              <a:rPr lang="en-US" sz="1200" dirty="0" err="1"/>
              <a:t>wrxlf</a:t>
            </a:r>
            <a:r>
              <a:rPr lang="en-US" sz="1200" dirty="0"/>
              <a:t>	9989	2</a:t>
            </a:r>
          </a:p>
        </p:txBody>
      </p:sp>
    </p:spTree>
    <p:extLst>
      <p:ext uri="{BB962C8B-B14F-4D97-AF65-F5344CB8AC3E}">
        <p14:creationId xmlns:p14="http://schemas.microsoft.com/office/powerpoint/2010/main" val="3133291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Q1">
            <a:extLst>
              <a:ext uri="{FF2B5EF4-FFF2-40B4-BE49-F238E27FC236}">
                <a16:creationId xmlns:a16="http://schemas.microsoft.com/office/drawing/2014/main" id="{95B150C8-3182-433A-9D6A-67BAABBD8D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11" b="5632"/>
          <a:stretch/>
        </p:blipFill>
        <p:spPr>
          <a:xfrm>
            <a:off x="646814" y="365617"/>
            <a:ext cx="10898372" cy="612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564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ashboard 2">
            <a:extLst>
              <a:ext uri="{FF2B5EF4-FFF2-40B4-BE49-F238E27FC236}">
                <a16:creationId xmlns:a16="http://schemas.microsoft.com/office/drawing/2014/main" id="{AF00A2E4-A0E8-4C38-AB89-294A4409D0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Dashboard 3">
            <a:extLst>
              <a:ext uri="{FF2B5EF4-FFF2-40B4-BE49-F238E27FC236}">
                <a16:creationId xmlns:a16="http://schemas.microsoft.com/office/drawing/2014/main" id="{9BF75AA5-E495-4ED9-BD3D-AE8CB6A0B7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404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A41AC481-B287-49C8-90EF-C669597D2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149</TotalTime>
  <Words>570</Words>
  <Application>Microsoft Office PowerPoint</Application>
  <PresentationFormat>Widescreen</PresentationFormat>
  <Paragraphs>86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Consolas</vt:lpstr>
      <vt:lpstr>Informal Roman</vt:lpstr>
      <vt:lpstr>Segoe UI</vt:lpstr>
      <vt:lpstr>Tw Cen MT</vt:lpstr>
      <vt:lpstr>Tw Cen MT Condensed</vt:lpstr>
      <vt:lpstr>Wingdings</vt:lpstr>
      <vt:lpstr>Wingdings 3</vt:lpstr>
      <vt:lpstr>Integral</vt:lpstr>
      <vt:lpstr> Logistics on the Old Backroads</vt:lpstr>
      <vt:lpstr>CONSULTING ENGAGEMENT OBJECTIVES</vt:lpstr>
      <vt:lpstr>TRUCKING in 1908</vt:lpstr>
      <vt:lpstr>Interview with Dr. Schmidt: “The Three Golden Questions”</vt:lpstr>
      <vt:lpstr>DATA MODEL</vt:lpstr>
      <vt:lpstr>Sample QuerY SELECT * FROM TruckRoute WHERE TruckRouteMileLength &gt; 9975</vt:lpstr>
      <vt:lpstr>PowerPoint Presentation</vt:lpstr>
      <vt:lpstr>PowerPoint Presentation</vt:lpstr>
      <vt:lpstr>PowerPoint Presentation</vt:lpstr>
      <vt:lpstr>ANALYSIS</vt:lpstr>
      <vt:lpstr>Recommendations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Crree</dc:title>
  <dc:creator/>
  <cp:lastModifiedBy>Christian Wibe</cp:lastModifiedBy>
  <cp:revision>17</cp:revision>
  <dcterms:created xsi:type="dcterms:W3CDTF">2022-04-28T16:37:12Z</dcterms:created>
  <dcterms:modified xsi:type="dcterms:W3CDTF">2022-04-28T19:10:30Z</dcterms:modified>
</cp:coreProperties>
</file>

<file path=docProps/thumbnail.jpeg>
</file>